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notesSlides/notesSlide6.xml" ContentType="application/vnd.openxmlformats-officedocument.presentationml.notesSlide+xml"/>
  <Default Extension="doc" ContentType="application/msword"/>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56" r:id="rId2"/>
    <p:sldId id="261" r:id="rId3"/>
    <p:sldId id="262" r:id="rId4"/>
    <p:sldId id="263" r:id="rId5"/>
    <p:sldId id="264" r:id="rId6"/>
    <p:sldId id="258" r:id="rId7"/>
    <p:sldId id="260" r:id="rId8"/>
    <p:sldId id="265" r:id="rId9"/>
    <p:sldId id="266" r:id="rId10"/>
    <p:sldId id="267" r:id="rId11"/>
    <p:sldId id="268" r:id="rId12"/>
    <p:sldId id="306" r:id="rId13"/>
    <p:sldId id="308" r:id="rId14"/>
    <p:sldId id="309" r:id="rId15"/>
    <p:sldId id="310" r:id="rId16"/>
    <p:sldId id="311" r:id="rId17"/>
    <p:sldId id="312" r:id="rId18"/>
    <p:sldId id="316" r:id="rId19"/>
    <p:sldId id="330" r:id="rId20"/>
    <p:sldId id="321" r:id="rId21"/>
    <p:sldId id="322" r:id="rId22"/>
    <p:sldId id="323" r:id="rId23"/>
    <p:sldId id="269" r:id="rId24"/>
    <p:sldId id="272" r:id="rId25"/>
    <p:sldId id="332" r:id="rId26"/>
    <p:sldId id="273" r:id="rId27"/>
    <p:sldId id="325" r:id="rId28"/>
    <p:sldId id="331" r:id="rId29"/>
    <p:sldId id="333" r:id="rId30"/>
    <p:sldId id="327" r:id="rId31"/>
    <p:sldId id="289" r:id="rId32"/>
    <p:sldId id="293" r:id="rId33"/>
    <p:sldId id="329"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228" autoAdjust="0"/>
    <p:restoredTop sz="94660"/>
  </p:normalViewPr>
  <p:slideViewPr>
    <p:cSldViewPr>
      <p:cViewPr varScale="1">
        <p:scale>
          <a:sx n="103" d="100"/>
          <a:sy n="103" d="100"/>
        </p:scale>
        <p:origin x="-222"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4.e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36.wmf"/><Relationship Id="rId1" Type="http://schemas.openxmlformats.org/officeDocument/2006/relationships/image" Target="../media/image35.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image" Target="../media/image41.wmf"/><Relationship Id="rId1" Type="http://schemas.openxmlformats.org/officeDocument/2006/relationships/image" Target="../media/image40.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4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224E0B7-AD8F-4146-98B8-71F135468704}" type="datetimeFigureOut">
              <a:rPr lang="en-US" smtClean="0"/>
              <a:pPr/>
              <a:t>11/5/2017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F45153-B120-4949-AF9E-B23AA4477816}"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1B8422A6-D31D-4935-BCBD-6F8C7EFA5A75}" type="slidenum">
              <a:rPr lang="ar-SA" smtClean="0">
                <a:latin typeface="Arial" pitchFamily="34" charset="0"/>
                <a:cs typeface="Arial" pitchFamily="34" charset="0"/>
              </a:rPr>
              <a:pPr/>
              <a:t>19</a:t>
            </a:fld>
            <a:endParaRPr lang="en-US" smtClean="0">
              <a:latin typeface="Arial" pitchFamily="34" charset="0"/>
              <a:cs typeface="Arial" pitchFamily="34"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914400" y="4343400"/>
            <a:ext cx="5029200" cy="4114800"/>
          </a:xfrm>
          <a:noFill/>
          <a:ln/>
        </p:spPr>
        <p:txBody>
          <a:bodyPr/>
          <a:lstStyle/>
          <a:p>
            <a:pPr eaLnBrk="1" hangingPunct="1"/>
            <a:r>
              <a:rPr lang="en-US" smtClean="0">
                <a:latin typeface="Arial" pitchFamily="34" charset="0"/>
                <a:cs typeface="Arial" pitchFamily="34" charset="0"/>
              </a:rPr>
              <a:t>Explain this chart, some examples are on next slide</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algn="r" rtl="1"/>
            <a:r>
              <a:rPr lang="fa-IR" smtClean="0"/>
              <a:t>جواب ها: الف)0/81     ب) 0/0013</a:t>
            </a:r>
          </a:p>
        </p:txBody>
      </p:sp>
      <p:sp>
        <p:nvSpPr>
          <p:cNvPr id="4" name="Slide Number Placeholder 3"/>
          <p:cNvSpPr>
            <a:spLocks noGrp="1"/>
          </p:cNvSpPr>
          <p:nvPr>
            <p:ph type="sldNum" sz="quarter" idx="5"/>
          </p:nvPr>
        </p:nvSpPr>
        <p:spPr/>
        <p:txBody>
          <a:bodyPr/>
          <a:lstStyle/>
          <a:p>
            <a:pPr>
              <a:defRPr/>
            </a:pPr>
            <a:fld id="{5D5F5B6A-E5E6-487D-A7FB-40D89721A79C}" type="slidenum">
              <a:rPr lang="en-US" smtClean="0"/>
              <a:pPr>
                <a:defRPr/>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البته با بزرگ شدن </a:t>
            </a:r>
            <a:r>
              <a:rPr lang="en-US" dirty="0" smtClean="0"/>
              <a:t>n</a:t>
            </a:r>
            <a:r>
              <a:rPr lang="fa-IR" dirty="0" smtClean="0"/>
              <a:t> توزیع میانگین به نرمال میل خواهد کرد.</a:t>
            </a:r>
          </a:p>
          <a:p>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براساس قضیه فوق می توان این احتمال را که میانگین نمونه یعنی ایکس بار در فاصله معینی قرار گیرد بصورت زیر محاسبه کرد:</a:t>
            </a:r>
          </a:p>
          <a:p>
            <a:pPr marL="0" marR="0" indent="0" algn="r" defTabSz="914400" rtl="1" eaLnBrk="1" fontAlgn="auto" latinLnBrk="0" hangingPunct="1">
              <a:lnSpc>
                <a:spcPct val="100000"/>
              </a:lnSpc>
              <a:spcBef>
                <a:spcPts val="0"/>
              </a:spcBef>
              <a:spcAft>
                <a:spcPts val="0"/>
              </a:spcAft>
              <a:buClrTx/>
              <a:buSzTx/>
              <a:buFontTx/>
              <a:buNone/>
              <a:tabLst/>
              <a:defRPr/>
            </a:pPr>
            <a:endParaRPr lang="fa-IR" dirty="0" smtClean="0"/>
          </a:p>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قضیه حد مرکزی  این مجوز را برایمان به ارمغان می</a:t>
            </a:r>
            <a:r>
              <a:rPr lang="fa-IR" baseline="0" dirty="0" smtClean="0"/>
              <a:t> آورد که اگر نمونه هایی از جمعیت برخوردار از توزیع غیر طبیعی بیرون آوریم، همان نتایجی را که از جمعیت های برخوردار از توزیع طبیعی حاصل می شوند، تضمین می نماید.</a:t>
            </a:r>
            <a:endParaRPr lang="fa-IR" dirty="0" smtClean="0"/>
          </a:p>
          <a:p>
            <a:endParaRPr lang="fa-IR" dirty="0"/>
          </a:p>
        </p:txBody>
      </p:sp>
      <p:sp>
        <p:nvSpPr>
          <p:cNvPr id="4" name="Slide Number Placeholder 3"/>
          <p:cNvSpPr>
            <a:spLocks noGrp="1"/>
          </p:cNvSpPr>
          <p:nvPr>
            <p:ph type="sldNum" sz="quarter" idx="10"/>
          </p:nvPr>
        </p:nvSpPr>
        <p:spPr/>
        <p:txBody>
          <a:bodyPr/>
          <a:lstStyle/>
          <a:p>
            <a:fld id="{789022A6-6814-449F-96A4-785E7A68B2DB}" type="slidenum">
              <a:rPr lang="fa-IR" smtClean="0"/>
              <a:pPr/>
              <a:t>21</a:t>
            </a:fld>
            <a:endParaRPr lang="fa-I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fa-IR" dirty="0" smtClean="0"/>
              <a:t>ویلیام گاست نام خالق آن است.</a:t>
            </a:r>
            <a:endParaRPr lang="fa-IR" dirty="0"/>
          </a:p>
        </p:txBody>
      </p:sp>
      <p:sp>
        <p:nvSpPr>
          <p:cNvPr id="4" name="Slide Number Placeholder 3"/>
          <p:cNvSpPr>
            <a:spLocks noGrp="1"/>
          </p:cNvSpPr>
          <p:nvPr>
            <p:ph type="sldNum" sz="quarter" idx="10"/>
          </p:nvPr>
        </p:nvSpPr>
        <p:spPr/>
        <p:txBody>
          <a:bodyPr/>
          <a:lstStyle/>
          <a:p>
            <a:fld id="{789022A6-6814-449F-96A4-785E7A68B2DB}" type="slidenum">
              <a:rPr lang="fa-IR" smtClean="0"/>
              <a:pPr/>
              <a:t>23</a:t>
            </a:fld>
            <a:endParaRPr lang="fa-I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4A4265A-507B-4A29-9BD0-0BB9826159D5}" type="slidenum">
              <a:rPr lang="en-US"/>
              <a:pPr/>
              <a:t>25</a:t>
            </a:fld>
            <a:endParaRPr lang="en-US"/>
          </a:p>
        </p:txBody>
      </p:sp>
      <p:sp>
        <p:nvSpPr>
          <p:cNvPr id="758786" name="Rectangle 2"/>
          <p:cNvSpPr>
            <a:spLocks noGrp="1" noRot="1" noChangeAspect="1" noChangeArrowheads="1" noTextEdit="1"/>
          </p:cNvSpPr>
          <p:nvPr>
            <p:ph type="sldImg"/>
          </p:nvPr>
        </p:nvSpPr>
        <p:spPr>
          <a:xfrm>
            <a:off x="1144588" y="687388"/>
            <a:ext cx="4568825" cy="3427412"/>
          </a:xfrm>
          <a:ln/>
        </p:spPr>
      </p:sp>
      <p:sp>
        <p:nvSpPr>
          <p:cNvPr id="758787" name="Rectangle 3"/>
          <p:cNvSpPr>
            <a:spLocks noGrp="1" noChangeArrowheads="1"/>
          </p:cNvSpPr>
          <p:nvPr>
            <p:ph type="body" idx="1"/>
          </p:nvPr>
        </p:nvSpPr>
        <p:spPr>
          <a:xfrm>
            <a:off x="914400" y="4344107"/>
            <a:ext cx="5029200" cy="4113072"/>
          </a:xfrm>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fa-IR" dirty="0" smtClean="0"/>
              <a:t>توزیع </a:t>
            </a:r>
            <a:r>
              <a:rPr lang="en-US" dirty="0" smtClean="0"/>
              <a:t>t</a:t>
            </a:r>
            <a:r>
              <a:rPr lang="fa-IR" dirty="0" smtClean="0"/>
              <a:t> کشیده تر از توزیع </a:t>
            </a:r>
            <a:r>
              <a:rPr lang="en-US" dirty="0" smtClean="0"/>
              <a:t>z</a:t>
            </a:r>
            <a:r>
              <a:rPr lang="fa-IR" dirty="0" smtClean="0"/>
              <a:t> است. زیرا در آن از </a:t>
            </a:r>
            <a:r>
              <a:rPr lang="en-US" dirty="0" smtClean="0"/>
              <a:t>s</a:t>
            </a:r>
            <a:r>
              <a:rPr lang="fa-IR" dirty="0" smtClean="0"/>
              <a:t> استفاده می کنیم که عدم قطعیت بیشتری دارد ودر نتیجه، </a:t>
            </a:r>
            <a:r>
              <a:rPr lang="en-US" dirty="0" smtClean="0"/>
              <a:t>t</a:t>
            </a:r>
            <a:r>
              <a:rPr lang="fa-IR" dirty="0" smtClean="0"/>
              <a:t> نامنظم تر از </a:t>
            </a:r>
            <a:r>
              <a:rPr lang="en-US" dirty="0" smtClean="0"/>
              <a:t>z</a:t>
            </a:r>
            <a:r>
              <a:rPr lang="fa-IR" dirty="0" smtClean="0"/>
              <a:t> است. </a:t>
            </a:r>
            <a:endParaRPr lang="en-US" dirty="0" smtClean="0"/>
          </a:p>
          <a:p>
            <a:endParaRPr lang="fa-I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F349F0-05B9-42BC-8B72-A0C77D85C7CE}" type="slidenum">
              <a:rPr lang="en-US"/>
              <a:pPr/>
              <a:t>26</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E2CF25-C230-4E5F-A159-DCF3DC2D2507}" type="datetime1">
              <a:rPr lang="en-US" smtClean="0"/>
              <a:t>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83C589-CFB8-4158-BCE5-536D06B5A219}" type="datetime1">
              <a:rPr lang="en-US" smtClean="0"/>
              <a:t>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B7985B-9E57-4F5D-AEAB-471E3BD22541}" type="datetime1">
              <a:rPr lang="en-US" smtClean="0"/>
              <a:t>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3E253B6-A35A-45C8-A812-BDE3FB45AB14}" type="datetime1">
              <a:rPr lang="en-US" smtClean="0"/>
              <a:t>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48F06CB-4B69-4D6B-8F3A-E54ACCF5F3E6}" type="datetime1">
              <a:rPr lang="en-US" smtClean="0"/>
              <a:t>11/5/2017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3CE684D-EBD3-43CC-937E-BF52AE85CE43}" type="datetime1">
              <a:rPr lang="en-US" smtClean="0"/>
              <a:t>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2D9F00F-4A9E-49CE-AF56-20005B1CDF1A}" type="datetime1">
              <a:rPr lang="en-US" smtClean="0"/>
              <a:t>11/5/2017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5616047-EC2C-4057-B44C-1963B14E76BC}" type="datetime1">
              <a:rPr lang="en-US" smtClean="0"/>
              <a:t>11/5/2017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10A083-3B2E-468E-B745-3DA4663DC44C}" type="datetime1">
              <a:rPr lang="en-US" smtClean="0"/>
              <a:t>11/5/2017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A32026B-393E-45DC-AFE2-E0FAC41365D7}" type="datetime1">
              <a:rPr lang="en-US" smtClean="0"/>
              <a:t>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F7EC07C-EE2E-487A-8003-F0E771E033B8}" type="datetime1">
              <a:rPr lang="en-US" smtClean="0"/>
              <a:t>11/5/2017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0018AB0-34EA-4236-BA98-B71C6AA6E17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3D4510-CD87-4F57-B174-6E9FC618A5CF}" type="datetime1">
              <a:rPr lang="en-US" smtClean="0"/>
              <a:t>11/5/2017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0018AB0-34EA-4236-BA98-B71C6AA6E17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 Id="rId5" Type="http://schemas.openxmlformats.org/officeDocument/2006/relationships/image" Target="../media/image28.png"/><Relationship Id="rId4" Type="http://schemas.openxmlformats.org/officeDocument/2006/relationships/image" Target="../media/image27.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oleObject" Target="../embeddings/Microsoft_Office_Word_97_-_2003_Document1.doc"/><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39.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38.wmf"/><Relationship Id="rId5" Type="http://schemas.openxmlformats.org/officeDocument/2006/relationships/image" Target="../media/image37.wmf"/><Relationship Id="rId4" Type="http://schemas.openxmlformats.org/officeDocument/2006/relationships/oleObject" Target="../embeddings/oleObject4.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7.xml"/><Relationship Id="rId1" Type="http://schemas.openxmlformats.org/officeDocument/2006/relationships/vmlDrawing" Target="../drawings/vmlDrawing6.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447800"/>
            <a:ext cx="7772400" cy="1470025"/>
          </a:xfrm>
        </p:spPr>
        <p:txBody>
          <a:bodyPr>
            <a:normAutofit fontScale="90000"/>
          </a:bodyPr>
          <a:lstStyle/>
          <a:p>
            <a:r>
              <a:rPr lang="fa-IR" sz="6700" b="1" dirty="0" smtClean="0">
                <a:cs typeface="B Mitra" pitchFamily="2" charset="-78"/>
              </a:rPr>
              <a:t>آشنایی با </a:t>
            </a:r>
            <a:r>
              <a:rPr lang="fa-IR" sz="6700" b="1" dirty="0" smtClean="0">
                <a:cs typeface="B Mitra" pitchFamily="2" charset="-78"/>
              </a:rPr>
              <a:t>مفهوم توزیع احتمال</a:t>
            </a:r>
            <a:r>
              <a:rPr lang="fa-IR" sz="6000" dirty="0" smtClean="0">
                <a:cs typeface="B Mitra" pitchFamily="2" charset="-78"/>
              </a:rPr>
              <a:t/>
            </a:r>
            <a:br>
              <a:rPr lang="fa-IR" sz="6000" dirty="0" smtClean="0">
                <a:cs typeface="B Mitra" pitchFamily="2" charset="-78"/>
              </a:rPr>
            </a:br>
            <a:r>
              <a:rPr lang="fa-IR" sz="4900" dirty="0" smtClean="0">
                <a:solidFill>
                  <a:srgbClr val="FF0000"/>
                </a:solidFill>
                <a:cs typeface="B Mitra" pitchFamily="2" charset="-78"/>
              </a:rPr>
              <a:t>با تاکید بر معرفی توزیع نرمال </a:t>
            </a:r>
            <a:r>
              <a:rPr lang="fa-IR" sz="4900" dirty="0" smtClean="0">
                <a:solidFill>
                  <a:srgbClr val="FF0000"/>
                </a:solidFill>
                <a:cs typeface="B Mitra" pitchFamily="2" charset="-78"/>
              </a:rPr>
              <a:t> </a:t>
            </a:r>
            <a:endParaRPr lang="en-US" sz="6000" dirty="0">
              <a:solidFill>
                <a:srgbClr val="FF0000"/>
              </a:solidFill>
              <a:cs typeface="B Mitra" pitchFamily="2" charset="-78"/>
            </a:endParaRPr>
          </a:p>
        </p:txBody>
      </p:sp>
      <p:sp>
        <p:nvSpPr>
          <p:cNvPr id="3" name="Subtitle 2"/>
          <p:cNvSpPr>
            <a:spLocks noGrp="1"/>
          </p:cNvSpPr>
          <p:nvPr>
            <p:ph type="subTitle" idx="1"/>
          </p:nvPr>
        </p:nvSpPr>
        <p:spPr>
          <a:xfrm>
            <a:off x="1447800" y="3962400"/>
            <a:ext cx="6400800" cy="1752600"/>
          </a:xfrm>
        </p:spPr>
        <p:txBody>
          <a:bodyPr/>
          <a:lstStyle/>
          <a:p>
            <a:r>
              <a:rPr lang="fa-IR" dirty="0" smtClean="0">
                <a:cs typeface="B Mitra" pitchFamily="2" charset="-78"/>
              </a:rPr>
              <a:t>و کاربرد آن در استنتاج آماری</a:t>
            </a:r>
            <a:endParaRPr lang="en-US" dirty="0">
              <a:cs typeface="B Mitra" pitchFamily="2" charset="-78"/>
            </a:endParaRPr>
          </a:p>
        </p:txBody>
      </p:sp>
      <p:sp>
        <p:nvSpPr>
          <p:cNvPr id="4" name="TextBox 3"/>
          <p:cNvSpPr txBox="1"/>
          <p:nvPr/>
        </p:nvSpPr>
        <p:spPr>
          <a:xfrm>
            <a:off x="838200" y="5257800"/>
            <a:ext cx="3581400" cy="923330"/>
          </a:xfrm>
          <a:prstGeom prst="rect">
            <a:avLst/>
          </a:prstGeom>
          <a:noFill/>
        </p:spPr>
        <p:txBody>
          <a:bodyPr wrap="square" rtlCol="0">
            <a:spAutoFit/>
          </a:bodyPr>
          <a:lstStyle/>
          <a:p>
            <a:r>
              <a:rPr lang="fa-IR" dirty="0" smtClean="0">
                <a:cs typeface="B Zar" pitchFamily="2" charset="-78"/>
              </a:rPr>
              <a:t>دکتر مجید میرمحمدخانی</a:t>
            </a:r>
          </a:p>
          <a:p>
            <a:r>
              <a:rPr lang="fa-IR" dirty="0" smtClean="0">
                <a:cs typeface="B Zar" pitchFamily="2" charset="-78"/>
              </a:rPr>
              <a:t>اپیدمیولوژیست</a:t>
            </a:r>
          </a:p>
          <a:p>
            <a:r>
              <a:rPr lang="fa-IR" dirty="0" smtClean="0">
                <a:cs typeface="B Zar" pitchFamily="2" charset="-78"/>
              </a:rPr>
              <a:t>دانشگاه علوم پزشکی سمنان</a:t>
            </a:r>
            <a:endParaRPr lang="en-US" dirty="0">
              <a:cs typeface="B Zar" pitchFamily="2" charset="-78"/>
            </a:endParaRPr>
          </a:p>
        </p:txBody>
      </p:sp>
      <p:sp>
        <p:nvSpPr>
          <p:cNvPr id="5" name="Slide Number Placeholder 4"/>
          <p:cNvSpPr>
            <a:spLocks noGrp="1"/>
          </p:cNvSpPr>
          <p:nvPr>
            <p:ph type="sldNum" sz="quarter" idx="12"/>
          </p:nvPr>
        </p:nvSpPr>
        <p:spPr/>
        <p:txBody>
          <a:bodyPr/>
          <a:lstStyle/>
          <a:p>
            <a:fld id="{50018AB0-34EA-4236-BA98-B71C6AA6E17A}" type="slidenum">
              <a:rPr lang="en-US" smtClean="0"/>
              <a:pPr/>
              <a:t>1</a:t>
            </a:fld>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Mitra" pitchFamily="2" charset="-78"/>
              </a:rPr>
              <a:t>منحنی توزیع نرمال </a:t>
            </a:r>
            <a:endParaRPr lang="en-US" dirty="0">
              <a:cs typeface="B Mitra" pitchFamily="2" charset="-78"/>
            </a:endParaRPr>
          </a:p>
        </p:txBody>
      </p:sp>
      <p:sp>
        <p:nvSpPr>
          <p:cNvPr id="3" name="Content Placeholder 2"/>
          <p:cNvSpPr>
            <a:spLocks noGrp="1"/>
          </p:cNvSpPr>
          <p:nvPr>
            <p:ph idx="1"/>
          </p:nvPr>
        </p:nvSpPr>
        <p:spPr>
          <a:xfrm>
            <a:off x="457200" y="1447800"/>
            <a:ext cx="8229600" cy="4525963"/>
          </a:xfrm>
        </p:spPr>
        <p:txBody>
          <a:bodyPr>
            <a:normAutofit fontScale="92500" lnSpcReduction="20000"/>
          </a:bodyPr>
          <a:lstStyle/>
          <a:p>
            <a:pPr algn="r" rtl="1">
              <a:lnSpc>
                <a:spcPct val="150000"/>
              </a:lnSpc>
            </a:pPr>
            <a:r>
              <a:rPr lang="fa-IR" sz="2800" dirty="0" smtClean="0">
                <a:cs typeface="B Mitra" pitchFamily="2" charset="-78"/>
              </a:rPr>
              <a:t>با داشتن دو پارامتر </a:t>
            </a:r>
            <a:r>
              <a:rPr lang="fa-IR" sz="2800" dirty="0" smtClean="0">
                <a:solidFill>
                  <a:srgbClr val="FF0000"/>
                </a:solidFill>
                <a:cs typeface="B Mitra" pitchFamily="2" charset="-78"/>
              </a:rPr>
              <a:t>µ (میانگین) </a:t>
            </a:r>
            <a:r>
              <a:rPr lang="fa-IR" sz="2800" dirty="0" smtClean="0">
                <a:cs typeface="B Mitra" pitchFamily="2" charset="-78"/>
              </a:rPr>
              <a:t>و</a:t>
            </a:r>
            <a:r>
              <a:rPr lang="el-GR" sz="2800" dirty="0" smtClean="0">
                <a:solidFill>
                  <a:srgbClr val="FF0000"/>
                </a:solidFill>
                <a:cs typeface="B Mitra" pitchFamily="2" charset="-78"/>
              </a:rPr>
              <a:t>σ</a:t>
            </a:r>
            <a:r>
              <a:rPr lang="fa-IR" sz="2800" dirty="0" smtClean="0">
                <a:solidFill>
                  <a:srgbClr val="FF0000"/>
                </a:solidFill>
                <a:cs typeface="B Mitra" pitchFamily="2" charset="-78"/>
              </a:rPr>
              <a:t>(انحراف معیار) </a:t>
            </a:r>
            <a:r>
              <a:rPr lang="fa-IR" sz="2800" dirty="0" smtClean="0">
                <a:cs typeface="B Mitra" pitchFamily="2" charset="-78"/>
              </a:rPr>
              <a:t>منحنی توزیع نرمال در یک صفحه مختصات دارای دو محور </a:t>
            </a:r>
            <a:r>
              <a:rPr lang="en-US" sz="2800" dirty="0" smtClean="0">
                <a:cs typeface="B Mitra" pitchFamily="2" charset="-78"/>
              </a:rPr>
              <a:t>X</a:t>
            </a:r>
            <a:r>
              <a:rPr lang="fa-IR" sz="2800" dirty="0" smtClean="0">
                <a:cs typeface="B Mitra" pitchFamily="2" charset="-78"/>
              </a:rPr>
              <a:t> و</a:t>
            </a:r>
            <a:r>
              <a:rPr lang="en-US" sz="2800" dirty="0" smtClean="0">
                <a:cs typeface="B Mitra" pitchFamily="2" charset="-78"/>
              </a:rPr>
              <a:t> Y</a:t>
            </a:r>
            <a:r>
              <a:rPr lang="fa-IR" sz="2800" dirty="0" smtClean="0">
                <a:cs typeface="B Mitra" pitchFamily="2" charset="-78"/>
              </a:rPr>
              <a:t>قابل ترسیم خواهد بود.</a:t>
            </a:r>
          </a:p>
          <a:p>
            <a:pPr algn="r" rtl="1">
              <a:lnSpc>
                <a:spcPct val="150000"/>
              </a:lnSpc>
            </a:pPr>
            <a:r>
              <a:rPr lang="en-US" sz="2800" dirty="0" smtClean="0">
                <a:cs typeface="B Mitra" pitchFamily="2" charset="-78"/>
              </a:rPr>
              <a:t>X</a:t>
            </a:r>
            <a:r>
              <a:rPr lang="fa-IR" sz="2800" dirty="0" smtClean="0">
                <a:cs typeface="B Mitra" pitchFamily="2" charset="-78"/>
              </a:rPr>
              <a:t>می تواند هر مقداری را از منهای بینهایت تا مثبت بی نهایت قبول نماید، اما </a:t>
            </a:r>
            <a:r>
              <a:rPr lang="en-US" sz="2800" dirty="0" smtClean="0">
                <a:cs typeface="B Mitra" pitchFamily="2" charset="-78"/>
              </a:rPr>
              <a:t>Y</a:t>
            </a:r>
            <a:r>
              <a:rPr lang="fa-IR" sz="2800" dirty="0" smtClean="0">
                <a:cs typeface="B Mitra" pitchFamily="2" charset="-78"/>
              </a:rPr>
              <a:t> محدود به 0 تا 1 می باشد.</a:t>
            </a:r>
            <a:endParaRPr lang="en-US" sz="2800" dirty="0" smtClean="0">
              <a:cs typeface="B Mitra" pitchFamily="2" charset="-78"/>
            </a:endParaRPr>
          </a:p>
          <a:p>
            <a:pPr algn="r" rtl="1">
              <a:lnSpc>
                <a:spcPct val="150000"/>
              </a:lnSpc>
            </a:pPr>
            <a:r>
              <a:rPr lang="fa-IR" sz="2800" dirty="0" smtClean="0">
                <a:cs typeface="B Mitra" pitchFamily="2" charset="-78"/>
              </a:rPr>
              <a:t>در واقع با داشتن اطلاع از پارامترهای توزیع نرمال ، به ازای هر مقدار از </a:t>
            </a:r>
            <a:r>
              <a:rPr lang="en-US" sz="2800" dirty="0" smtClean="0">
                <a:cs typeface="B Mitra" pitchFamily="2" charset="-78"/>
              </a:rPr>
              <a:t>X</a:t>
            </a:r>
            <a:r>
              <a:rPr lang="fa-IR" sz="2800" dirty="0" smtClean="0">
                <a:cs typeface="B Mitra" pitchFamily="2" charset="-78"/>
              </a:rPr>
              <a:t> ، یک مقدارکاملا قابل پیش بینی  از </a:t>
            </a:r>
            <a:r>
              <a:rPr lang="en-US" sz="2800" dirty="0" smtClean="0">
                <a:cs typeface="B Mitra" pitchFamily="2" charset="-78"/>
              </a:rPr>
              <a:t>Y</a:t>
            </a:r>
            <a:r>
              <a:rPr lang="fa-IR" sz="2800" dirty="0" smtClean="0">
                <a:cs typeface="B Mitra" pitchFamily="2" charset="-78"/>
              </a:rPr>
              <a:t> را می </a:t>
            </a:r>
            <a:r>
              <a:rPr lang="fa-IR" sz="2800" dirty="0" smtClean="0">
                <a:cs typeface="B Mitra" pitchFamily="2" charset="-78"/>
              </a:rPr>
              <a:t>توانیم </a:t>
            </a:r>
            <a:r>
              <a:rPr lang="fa-IR" sz="2800" dirty="0" smtClean="0">
                <a:cs typeface="B Mitra" pitchFamily="2" charset="-78"/>
              </a:rPr>
              <a:t>محاسبه نماییم.</a:t>
            </a:r>
          </a:p>
          <a:p>
            <a:pPr algn="r" rtl="1">
              <a:lnSpc>
                <a:spcPct val="150000"/>
              </a:lnSpc>
            </a:pPr>
            <a:r>
              <a:rPr lang="fa-IR" sz="2800" dirty="0" smtClean="0">
                <a:cs typeface="B Mitra" pitchFamily="2" charset="-78"/>
              </a:rPr>
              <a:t>به تعداد ناشمارا توزیع(یا منحنی) نرمال وجود دارد، </a:t>
            </a:r>
            <a:r>
              <a:rPr lang="fa-IR" sz="2800" dirty="0" smtClean="0">
                <a:cs typeface="B Mitra" pitchFamily="2" charset="-78"/>
              </a:rPr>
              <a:t>چرا که </a:t>
            </a:r>
            <a:r>
              <a:rPr lang="fa-IR" sz="2800" dirty="0" smtClean="0">
                <a:cs typeface="B Mitra" pitchFamily="2" charset="-78"/>
              </a:rPr>
              <a:t>مقادیری </a:t>
            </a:r>
            <a:r>
              <a:rPr lang="fa-IR" sz="2800" dirty="0" smtClean="0">
                <a:cs typeface="B Mitra" pitchFamily="2" charset="-78"/>
              </a:rPr>
              <a:t>که  دو پارامتر  µ و</a:t>
            </a:r>
            <a:r>
              <a:rPr lang="el-GR" sz="2800" dirty="0" smtClean="0">
                <a:cs typeface="B Mitra" pitchFamily="2" charset="-78"/>
              </a:rPr>
              <a:t>σ</a:t>
            </a:r>
            <a:r>
              <a:rPr lang="fa-IR" sz="2800" dirty="0" smtClean="0">
                <a:cs typeface="B Mitra" pitchFamily="2" charset="-78"/>
              </a:rPr>
              <a:t> می توانند اختیار کنند </a:t>
            </a:r>
            <a:r>
              <a:rPr lang="fa-IR" sz="2800" dirty="0" smtClean="0">
                <a:cs typeface="B Mitra" pitchFamily="2" charset="-78"/>
              </a:rPr>
              <a:t>، نا </a:t>
            </a:r>
            <a:r>
              <a:rPr lang="fa-IR" sz="2800" dirty="0" smtClean="0">
                <a:cs typeface="B Mitra" pitchFamily="2" charset="-78"/>
              </a:rPr>
              <a:t>محدود است. </a:t>
            </a:r>
          </a:p>
        </p:txBody>
      </p:sp>
      <p:grpSp>
        <p:nvGrpSpPr>
          <p:cNvPr id="4" name="Group 7"/>
          <p:cNvGrpSpPr>
            <a:grpSpLocks noChangeAspect="1"/>
          </p:cNvGrpSpPr>
          <p:nvPr/>
        </p:nvGrpSpPr>
        <p:grpSpPr bwMode="auto">
          <a:xfrm>
            <a:off x="533400" y="228600"/>
            <a:ext cx="3187700" cy="1293812"/>
            <a:chOff x="2692" y="3623"/>
            <a:chExt cx="6724" cy="2729"/>
          </a:xfrm>
        </p:grpSpPr>
        <p:sp>
          <p:nvSpPr>
            <p:cNvPr id="5" name="AutoShape 8"/>
            <p:cNvSpPr>
              <a:spLocks noChangeAspect="1" noChangeArrowheads="1"/>
            </p:cNvSpPr>
            <p:nvPr/>
          </p:nvSpPr>
          <p:spPr bwMode="auto">
            <a:xfrm>
              <a:off x="2692" y="3623"/>
              <a:ext cx="6724" cy="2729"/>
            </a:xfrm>
            <a:prstGeom prst="rect">
              <a:avLst/>
            </a:prstGeom>
            <a:noFill/>
            <a:ln w="9525">
              <a:noFill/>
              <a:miter lim="800000"/>
              <a:headEnd/>
              <a:tailEnd/>
            </a:ln>
          </p:spPr>
          <p:txBody>
            <a:bodyPr/>
            <a:lstStyle/>
            <a:p>
              <a:pPr algn="l" rtl="0"/>
              <a:endParaRPr lang="fa-IR"/>
            </a:p>
          </p:txBody>
        </p:sp>
        <p:sp>
          <p:nvSpPr>
            <p:cNvPr id="6" name="Freeform 9"/>
            <p:cNvSpPr>
              <a:spLocks/>
            </p:cNvSpPr>
            <p:nvPr/>
          </p:nvSpPr>
          <p:spPr bwMode="auto">
            <a:xfrm>
              <a:off x="3087" y="3898"/>
              <a:ext cx="3038" cy="2022"/>
            </a:xfrm>
            <a:custGeom>
              <a:avLst/>
              <a:gdLst>
                <a:gd name="T0" fmla="*/ 0 w 1548"/>
                <a:gd name="T1" fmla="*/ 97866 h 1059"/>
                <a:gd name="T2" fmla="*/ 18171 w 1548"/>
                <a:gd name="T3" fmla="*/ 96477 h 1059"/>
                <a:gd name="T4" fmla="*/ 27369 w 1548"/>
                <a:gd name="T5" fmla="*/ 95439 h 1059"/>
                <a:gd name="T6" fmla="*/ 36213 w 1548"/>
                <a:gd name="T7" fmla="*/ 93991 h 1059"/>
                <a:gd name="T8" fmla="*/ 45525 w 1548"/>
                <a:gd name="T9" fmla="*/ 91582 h 1059"/>
                <a:gd name="T10" fmla="*/ 54741 w 1548"/>
                <a:gd name="T11" fmla="*/ 88611 h 1059"/>
                <a:gd name="T12" fmla="*/ 63578 w 1548"/>
                <a:gd name="T13" fmla="*/ 84355 h 1059"/>
                <a:gd name="T14" fmla="*/ 82095 w 1548"/>
                <a:gd name="T15" fmla="*/ 72949 h 1059"/>
                <a:gd name="T16" fmla="*/ 100268 w 1548"/>
                <a:gd name="T17" fmla="*/ 57072 h 1059"/>
                <a:gd name="T18" fmla="*/ 118719 w 1548"/>
                <a:gd name="T19" fmla="*/ 38206 h 1059"/>
                <a:gd name="T20" fmla="*/ 127578 w 1548"/>
                <a:gd name="T21" fmla="*/ 28497 h 1059"/>
                <a:gd name="T22" fmla="*/ 136775 w 1548"/>
                <a:gd name="T23" fmla="*/ 19235 h 1059"/>
                <a:gd name="T24" fmla="*/ 146089 w 1548"/>
                <a:gd name="T25" fmla="*/ 11389 h 1059"/>
                <a:gd name="T26" fmla="*/ 154948 w 1548"/>
                <a:gd name="T27" fmla="*/ 5276 h 1059"/>
                <a:gd name="T28" fmla="*/ 164136 w 1548"/>
                <a:gd name="T29" fmla="*/ 1392 h 1059"/>
                <a:gd name="T30" fmla="*/ 173458 w 1548"/>
                <a:gd name="T31" fmla="*/ 0 h 10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8"/>
                <a:gd name="T49" fmla="*/ 0 h 1059"/>
                <a:gd name="T50" fmla="*/ 1548 w 1548"/>
                <a:gd name="T51" fmla="*/ 1059 h 10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8" h="1059">
                  <a:moveTo>
                    <a:pt x="0" y="1058"/>
                  </a:moveTo>
                  <a:lnTo>
                    <a:pt x="162" y="1043"/>
                  </a:lnTo>
                  <a:lnTo>
                    <a:pt x="244" y="1032"/>
                  </a:lnTo>
                  <a:lnTo>
                    <a:pt x="323" y="1016"/>
                  </a:lnTo>
                  <a:lnTo>
                    <a:pt x="406" y="990"/>
                  </a:lnTo>
                  <a:lnTo>
                    <a:pt x="488" y="958"/>
                  </a:lnTo>
                  <a:lnTo>
                    <a:pt x="567" y="912"/>
                  </a:lnTo>
                  <a:lnTo>
                    <a:pt x="732" y="789"/>
                  </a:lnTo>
                  <a:lnTo>
                    <a:pt x="894" y="617"/>
                  </a:lnTo>
                  <a:lnTo>
                    <a:pt x="1059" y="413"/>
                  </a:lnTo>
                  <a:lnTo>
                    <a:pt x="1138" y="308"/>
                  </a:lnTo>
                  <a:lnTo>
                    <a:pt x="1220" y="208"/>
                  </a:lnTo>
                  <a:lnTo>
                    <a:pt x="1303" y="123"/>
                  </a:lnTo>
                  <a:lnTo>
                    <a:pt x="1382" y="57"/>
                  </a:lnTo>
                  <a:lnTo>
                    <a:pt x="1464" y="15"/>
                  </a:lnTo>
                  <a:lnTo>
                    <a:pt x="1547" y="0"/>
                  </a:lnTo>
                </a:path>
              </a:pathLst>
            </a:custGeom>
            <a:noFill/>
            <a:ln w="25400" cap="rnd">
              <a:solidFill>
                <a:srgbClr val="000000"/>
              </a:solidFill>
              <a:round/>
              <a:headEnd/>
              <a:tailEnd/>
            </a:ln>
          </p:spPr>
          <p:txBody>
            <a:bodyPr/>
            <a:lstStyle/>
            <a:p>
              <a:pPr algn="l" rtl="0"/>
              <a:endParaRPr lang="fa-IR"/>
            </a:p>
          </p:txBody>
        </p:sp>
        <p:sp>
          <p:nvSpPr>
            <p:cNvPr id="7" name="Freeform 10"/>
            <p:cNvSpPr>
              <a:spLocks/>
            </p:cNvSpPr>
            <p:nvPr/>
          </p:nvSpPr>
          <p:spPr bwMode="auto">
            <a:xfrm>
              <a:off x="6054" y="3898"/>
              <a:ext cx="3038" cy="2023"/>
            </a:xfrm>
            <a:custGeom>
              <a:avLst/>
              <a:gdLst>
                <a:gd name="T0" fmla="*/ 173458 w 1548"/>
                <a:gd name="T1" fmla="*/ 98222 h 1059"/>
                <a:gd name="T2" fmla="*/ 154948 w 1548"/>
                <a:gd name="T3" fmla="*/ 96798 h 1059"/>
                <a:gd name="T4" fmla="*/ 146089 w 1548"/>
                <a:gd name="T5" fmla="*/ 95778 h 1059"/>
                <a:gd name="T6" fmla="*/ 136775 w 1548"/>
                <a:gd name="T7" fmla="*/ 94325 h 1059"/>
                <a:gd name="T8" fmla="*/ 127578 w 1548"/>
                <a:gd name="T9" fmla="*/ 91887 h 1059"/>
                <a:gd name="T10" fmla="*/ 118719 w 1548"/>
                <a:gd name="T11" fmla="*/ 88932 h 1059"/>
                <a:gd name="T12" fmla="*/ 109407 w 1548"/>
                <a:gd name="T13" fmla="*/ 84658 h 1059"/>
                <a:gd name="T14" fmla="*/ 90946 w 1548"/>
                <a:gd name="T15" fmla="*/ 73243 h 1059"/>
                <a:gd name="T16" fmla="*/ 72898 w 1548"/>
                <a:gd name="T17" fmla="*/ 57290 h 1059"/>
                <a:gd name="T18" fmla="*/ 54741 w 1548"/>
                <a:gd name="T19" fmla="*/ 38341 h 1059"/>
                <a:gd name="T20" fmla="*/ 45525 w 1548"/>
                <a:gd name="T21" fmla="*/ 28567 h 1059"/>
                <a:gd name="T22" fmla="*/ 36213 w 1548"/>
                <a:gd name="T23" fmla="*/ 19282 h 1059"/>
                <a:gd name="T24" fmla="*/ 27369 w 1548"/>
                <a:gd name="T25" fmla="*/ 11425 h 1059"/>
                <a:gd name="T26" fmla="*/ 18171 w 1548"/>
                <a:gd name="T27" fmla="*/ 5284 h 1059"/>
                <a:gd name="T28" fmla="*/ 8859 w 1548"/>
                <a:gd name="T29" fmla="*/ 1402 h 1059"/>
                <a:gd name="T30" fmla="*/ 0 w 1548"/>
                <a:gd name="T31" fmla="*/ 0 h 10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8"/>
                <a:gd name="T49" fmla="*/ 0 h 1059"/>
                <a:gd name="T50" fmla="*/ 1548 w 1548"/>
                <a:gd name="T51" fmla="*/ 1059 h 10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8" h="1059">
                  <a:moveTo>
                    <a:pt x="1547" y="1058"/>
                  </a:moveTo>
                  <a:lnTo>
                    <a:pt x="1382" y="1043"/>
                  </a:lnTo>
                  <a:lnTo>
                    <a:pt x="1303" y="1032"/>
                  </a:lnTo>
                  <a:lnTo>
                    <a:pt x="1220" y="1016"/>
                  </a:lnTo>
                  <a:lnTo>
                    <a:pt x="1138" y="990"/>
                  </a:lnTo>
                  <a:lnTo>
                    <a:pt x="1059" y="958"/>
                  </a:lnTo>
                  <a:lnTo>
                    <a:pt x="976" y="912"/>
                  </a:lnTo>
                  <a:lnTo>
                    <a:pt x="811" y="789"/>
                  </a:lnTo>
                  <a:lnTo>
                    <a:pt x="650" y="617"/>
                  </a:lnTo>
                  <a:lnTo>
                    <a:pt x="488" y="413"/>
                  </a:lnTo>
                  <a:lnTo>
                    <a:pt x="406" y="308"/>
                  </a:lnTo>
                  <a:lnTo>
                    <a:pt x="323" y="208"/>
                  </a:lnTo>
                  <a:lnTo>
                    <a:pt x="244" y="123"/>
                  </a:lnTo>
                  <a:lnTo>
                    <a:pt x="162" y="57"/>
                  </a:lnTo>
                  <a:lnTo>
                    <a:pt x="79" y="15"/>
                  </a:lnTo>
                  <a:lnTo>
                    <a:pt x="0" y="0"/>
                  </a:lnTo>
                </a:path>
              </a:pathLst>
            </a:custGeom>
            <a:noFill/>
            <a:ln w="25400" cap="rnd">
              <a:solidFill>
                <a:srgbClr val="000000"/>
              </a:solidFill>
              <a:round/>
              <a:headEnd/>
              <a:tailEnd/>
            </a:ln>
          </p:spPr>
          <p:txBody>
            <a:bodyPr/>
            <a:lstStyle/>
            <a:p>
              <a:pPr algn="l" rtl="0"/>
              <a:endParaRPr lang="fa-IR"/>
            </a:p>
          </p:txBody>
        </p:sp>
        <p:sp>
          <p:nvSpPr>
            <p:cNvPr id="8" name="Line 11"/>
            <p:cNvSpPr>
              <a:spLocks noChangeShapeType="1"/>
            </p:cNvSpPr>
            <p:nvPr/>
          </p:nvSpPr>
          <p:spPr bwMode="auto">
            <a:xfrm>
              <a:off x="2946" y="6098"/>
              <a:ext cx="6216" cy="0"/>
            </a:xfrm>
            <a:prstGeom prst="line">
              <a:avLst/>
            </a:prstGeom>
            <a:noFill/>
            <a:ln w="12700">
              <a:solidFill>
                <a:srgbClr val="000000"/>
              </a:solidFill>
              <a:round/>
              <a:headEnd/>
              <a:tailEnd/>
            </a:ln>
          </p:spPr>
          <p:txBody>
            <a:bodyPr/>
            <a:lstStyle/>
            <a:p>
              <a:endParaRPr lang="en-US"/>
            </a:p>
          </p:txBody>
        </p:sp>
        <p:sp>
          <p:nvSpPr>
            <p:cNvPr id="9" name="Line 12"/>
            <p:cNvSpPr>
              <a:spLocks noChangeShapeType="1"/>
            </p:cNvSpPr>
            <p:nvPr/>
          </p:nvSpPr>
          <p:spPr bwMode="auto">
            <a:xfrm>
              <a:off x="6105" y="3877"/>
              <a:ext cx="1" cy="2221"/>
            </a:xfrm>
            <a:prstGeom prst="line">
              <a:avLst/>
            </a:prstGeom>
            <a:noFill/>
            <a:ln w="12700" cap="rnd">
              <a:solidFill>
                <a:srgbClr val="000000"/>
              </a:solidFill>
              <a:prstDash val="sysDot"/>
              <a:round/>
              <a:headEnd/>
              <a:tailEnd/>
            </a:ln>
          </p:spPr>
          <p:txBody>
            <a:bodyPr/>
            <a:lstStyle/>
            <a:p>
              <a:endParaRPr lang="en-US"/>
            </a:p>
          </p:txBody>
        </p:sp>
      </p:grpSp>
      <p:sp>
        <p:nvSpPr>
          <p:cNvPr id="10" name="Slide Number Placeholder 9"/>
          <p:cNvSpPr>
            <a:spLocks noGrp="1"/>
          </p:cNvSpPr>
          <p:nvPr>
            <p:ph type="sldNum" sz="quarter" idx="12"/>
          </p:nvPr>
        </p:nvSpPr>
        <p:spPr/>
        <p:txBody>
          <a:bodyPr/>
          <a:lstStyle/>
          <a:p>
            <a:fld id="{50018AB0-34EA-4236-BA98-B71C6AA6E17A}" type="slidenum">
              <a:rPr lang="en-US" smtClean="0"/>
              <a:pPr/>
              <a:t>10</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cs typeface="B Mitra" pitchFamily="2" charset="-78"/>
              </a:rPr>
              <a:t>منحنی توزیع نرمال</a:t>
            </a:r>
            <a:r>
              <a:rPr lang="fa-IR" sz="2800" dirty="0" smtClean="0">
                <a:cs typeface="B Mitra" pitchFamily="2" charset="-78"/>
              </a:rPr>
              <a:t>(ادامه)</a:t>
            </a:r>
            <a:endParaRPr lang="en-US" dirty="0">
              <a:cs typeface="B Mitra" pitchFamily="2" charset="-78"/>
            </a:endParaRPr>
          </a:p>
        </p:txBody>
      </p:sp>
      <p:sp>
        <p:nvSpPr>
          <p:cNvPr id="3" name="Content Placeholder 2"/>
          <p:cNvSpPr>
            <a:spLocks noGrp="1"/>
          </p:cNvSpPr>
          <p:nvPr>
            <p:ph idx="1"/>
          </p:nvPr>
        </p:nvSpPr>
        <p:spPr>
          <a:xfrm>
            <a:off x="457200" y="1447800"/>
            <a:ext cx="8229600" cy="4525963"/>
          </a:xfrm>
        </p:spPr>
        <p:txBody>
          <a:bodyPr>
            <a:normAutofit/>
          </a:bodyPr>
          <a:lstStyle/>
          <a:p>
            <a:pPr algn="r" rtl="1">
              <a:lnSpc>
                <a:spcPct val="110000"/>
              </a:lnSpc>
            </a:pPr>
            <a:r>
              <a:rPr lang="fa-IR" sz="2400" dirty="0" smtClean="0">
                <a:cs typeface="B Mitra" pitchFamily="2" charset="-78"/>
              </a:rPr>
              <a:t>منحنی نرمال شکل زنگوله ای و متقارن دارد.</a:t>
            </a:r>
          </a:p>
          <a:p>
            <a:pPr algn="r" rtl="1">
              <a:lnSpc>
                <a:spcPct val="110000"/>
              </a:lnSpc>
            </a:pPr>
            <a:r>
              <a:rPr lang="fa-IR" sz="2400" dirty="0" smtClean="0">
                <a:cs typeface="B Mitra" pitchFamily="2" charset="-78"/>
              </a:rPr>
              <a:t>میانگین در وسط قرار می گیرد و میانه و نما نیز بر آن منطبق است.</a:t>
            </a:r>
          </a:p>
          <a:p>
            <a:pPr algn="r" rtl="1">
              <a:lnSpc>
                <a:spcPct val="110000"/>
              </a:lnSpc>
            </a:pPr>
            <a:r>
              <a:rPr lang="fa-IR" sz="2400" dirty="0" smtClean="0">
                <a:cs typeface="B Mitra" pitchFamily="2" charset="-78"/>
              </a:rPr>
              <a:t>وقتی در طول محور </a:t>
            </a:r>
            <a:r>
              <a:rPr lang="en-US" sz="2400" dirty="0" smtClean="0">
                <a:cs typeface="B Mitra" pitchFamily="2" charset="-78"/>
              </a:rPr>
              <a:t>X</a:t>
            </a:r>
            <a:r>
              <a:rPr lang="fa-IR" sz="2400" dirty="0" smtClean="0">
                <a:cs typeface="B Mitra" pitchFamily="2" charset="-78"/>
              </a:rPr>
              <a:t> به اندازه یک </a:t>
            </a:r>
            <a:r>
              <a:rPr lang="el-GR" sz="2400" dirty="0" smtClean="0">
                <a:cs typeface="B Mitra" pitchFamily="2" charset="-78"/>
              </a:rPr>
              <a:t>σ </a:t>
            </a:r>
            <a:r>
              <a:rPr lang="fa-IR" sz="2400" dirty="0" smtClean="0">
                <a:cs typeface="B Mitra" pitchFamily="2" charset="-78"/>
              </a:rPr>
              <a:t>(انحراف معیار) از µ (میانگین) دور می شویم، تحدب یا تقعر منحنی تغییر می کند که به </a:t>
            </a:r>
            <a:r>
              <a:rPr lang="fa-IR" sz="2400" dirty="0" smtClean="0">
                <a:cs typeface="B Mitra" pitchFamily="2" charset="-78"/>
              </a:rPr>
              <a:t>آنها </a:t>
            </a:r>
            <a:r>
              <a:rPr lang="fa-IR" sz="2400" dirty="0" smtClean="0">
                <a:cs typeface="B Mitra" pitchFamily="2" charset="-78"/>
              </a:rPr>
              <a:t>نقاط عطف منحنی می گویند. </a:t>
            </a:r>
          </a:p>
          <a:p>
            <a:pPr algn="r" rtl="1">
              <a:lnSpc>
                <a:spcPct val="110000"/>
              </a:lnSpc>
            </a:pPr>
            <a:r>
              <a:rPr lang="fa-IR" sz="2400" dirty="0" smtClean="0">
                <a:cs typeface="B Mitra" pitchFamily="2" charset="-78"/>
              </a:rPr>
              <a:t>منحنی دارای دو دنباله می باشد که به طور مجانبی به محور  </a:t>
            </a:r>
            <a:r>
              <a:rPr lang="en-US" sz="2400" dirty="0" smtClean="0">
                <a:cs typeface="B Mitra" pitchFamily="2" charset="-78"/>
              </a:rPr>
              <a:t>X</a:t>
            </a:r>
            <a:r>
              <a:rPr lang="fa-IR" sz="2400" dirty="0" smtClean="0">
                <a:cs typeface="B Mitra" pitchFamily="2" charset="-78"/>
              </a:rPr>
              <a:t> نزدیک می شوند.</a:t>
            </a:r>
          </a:p>
          <a:p>
            <a:pPr algn="r" rtl="1">
              <a:lnSpc>
                <a:spcPct val="110000"/>
              </a:lnSpc>
            </a:pPr>
            <a:r>
              <a:rPr lang="fa-IR" sz="2400" dirty="0" smtClean="0">
                <a:cs typeface="B Mitra" pitchFamily="2" charset="-78"/>
              </a:rPr>
              <a:t>سطح </a:t>
            </a:r>
            <a:r>
              <a:rPr lang="fa-IR" sz="2400" dirty="0" smtClean="0">
                <a:cs typeface="B Mitra" pitchFamily="2" charset="-78"/>
              </a:rPr>
              <a:t>زیر </a:t>
            </a:r>
            <a:r>
              <a:rPr lang="fa-IR" sz="2400" dirty="0" smtClean="0">
                <a:cs typeface="B Mitra" pitchFamily="2" charset="-78"/>
              </a:rPr>
              <a:t>منحنی </a:t>
            </a:r>
            <a:r>
              <a:rPr lang="fa-IR" sz="2400" dirty="0" smtClean="0">
                <a:cs typeface="B Mitra" pitchFamily="2" charset="-78"/>
              </a:rPr>
              <a:t>از منهای بی نهایت تا مثبت بی نهایت در  توزیع نرمال </a:t>
            </a:r>
            <a:r>
              <a:rPr lang="fa-IR" sz="2400" dirty="0" smtClean="0">
                <a:cs typeface="B Mitra" pitchFamily="2" charset="-78"/>
              </a:rPr>
              <a:t>برابر با یک بوده  و  </a:t>
            </a:r>
            <a:r>
              <a:rPr lang="fa-IR" sz="2400" dirty="0" smtClean="0">
                <a:cs typeface="B Mitra" pitchFamily="2" charset="-78"/>
              </a:rPr>
              <a:t>توسط خط عمود بر میانگین به دو قسمت کاملا مساوی در طرفین قابل تقسیم </a:t>
            </a:r>
            <a:r>
              <a:rPr lang="fa-IR" sz="2400" dirty="0" smtClean="0">
                <a:cs typeface="B Mitra" pitchFamily="2" charset="-78"/>
              </a:rPr>
              <a:t>است.</a:t>
            </a:r>
            <a:endParaRPr lang="fa-IR" sz="2400" dirty="0" smtClean="0">
              <a:cs typeface="B Mitra" pitchFamily="2" charset="-78"/>
            </a:endParaRPr>
          </a:p>
          <a:p>
            <a:pPr>
              <a:lnSpc>
                <a:spcPct val="150000"/>
              </a:lnSpc>
            </a:pPr>
            <a:endParaRPr lang="en-US" dirty="0">
              <a:cs typeface="B Mitra" pitchFamily="2" charset="-78"/>
            </a:endParaRPr>
          </a:p>
        </p:txBody>
      </p:sp>
      <p:sp>
        <p:nvSpPr>
          <p:cNvPr id="2150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pic>
        <p:nvPicPr>
          <p:cNvPr id="21505" name="Picture 1"/>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648200" y="5029200"/>
            <a:ext cx="3714750" cy="857250"/>
          </a:xfrm>
          <a:prstGeom prst="rect">
            <a:avLst/>
          </a:prstGeom>
          <a:noFill/>
        </p:spPr>
      </p:pic>
      <p:sp>
        <p:nvSpPr>
          <p:cNvPr id="21507" name="Rectangle 3"/>
          <p:cNvSpPr>
            <a:spLocks noChangeArrowheads="1"/>
          </p:cNvSpPr>
          <p:nvPr/>
        </p:nvSpPr>
        <p:spPr bwMode="auto">
          <a:xfrm>
            <a:off x="0" y="13144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grpSp>
        <p:nvGrpSpPr>
          <p:cNvPr id="13" name="Group 19"/>
          <p:cNvGrpSpPr>
            <a:grpSpLocks/>
          </p:cNvGrpSpPr>
          <p:nvPr/>
        </p:nvGrpSpPr>
        <p:grpSpPr bwMode="auto">
          <a:xfrm>
            <a:off x="762000" y="304800"/>
            <a:ext cx="3035300" cy="1524000"/>
            <a:chOff x="900113" y="2997200"/>
            <a:chExt cx="3187700" cy="1590675"/>
          </a:xfrm>
        </p:grpSpPr>
        <p:sp>
          <p:nvSpPr>
            <p:cNvPr id="14" name="Text Box 13"/>
            <p:cNvSpPr txBox="1">
              <a:spLocks noChangeArrowheads="1"/>
            </p:cNvSpPr>
            <p:nvPr/>
          </p:nvSpPr>
          <p:spPr bwMode="auto">
            <a:xfrm>
              <a:off x="2339975" y="4221163"/>
              <a:ext cx="503238" cy="366712"/>
            </a:xfrm>
            <a:prstGeom prst="rect">
              <a:avLst/>
            </a:prstGeom>
            <a:noFill/>
            <a:ln w="9525">
              <a:noFill/>
              <a:miter lim="800000"/>
              <a:headEnd/>
              <a:tailEnd/>
            </a:ln>
          </p:spPr>
          <p:txBody>
            <a:bodyPr>
              <a:spAutoFit/>
            </a:bodyPr>
            <a:lstStyle/>
            <a:p>
              <a:pPr algn="l" rtl="0">
                <a:spcBef>
                  <a:spcPct val="50000"/>
                </a:spcBef>
              </a:pPr>
              <a:r>
                <a:rPr lang="el-GR" sz="1800">
                  <a:latin typeface="Arial" pitchFamily="34" charset="0"/>
                </a:rPr>
                <a:t>μ</a:t>
              </a:r>
              <a:endParaRPr lang="en-US" sz="1800">
                <a:latin typeface="Arial" pitchFamily="34" charset="0"/>
              </a:endParaRPr>
            </a:p>
          </p:txBody>
        </p:sp>
        <p:grpSp>
          <p:nvGrpSpPr>
            <p:cNvPr id="15" name="Group 7"/>
            <p:cNvGrpSpPr>
              <a:grpSpLocks noChangeAspect="1"/>
            </p:cNvGrpSpPr>
            <p:nvPr/>
          </p:nvGrpSpPr>
          <p:grpSpPr bwMode="auto">
            <a:xfrm>
              <a:off x="900113" y="2997200"/>
              <a:ext cx="3187700" cy="1293813"/>
              <a:chOff x="2692" y="3623"/>
              <a:chExt cx="6724" cy="2729"/>
            </a:xfrm>
          </p:grpSpPr>
          <p:sp>
            <p:nvSpPr>
              <p:cNvPr id="18" name="AutoShape 8"/>
              <p:cNvSpPr>
                <a:spLocks noChangeAspect="1" noChangeArrowheads="1"/>
              </p:cNvSpPr>
              <p:nvPr/>
            </p:nvSpPr>
            <p:spPr bwMode="auto">
              <a:xfrm>
                <a:off x="2692" y="3623"/>
                <a:ext cx="6724" cy="2729"/>
              </a:xfrm>
              <a:prstGeom prst="rect">
                <a:avLst/>
              </a:prstGeom>
              <a:noFill/>
              <a:ln w="9525">
                <a:noFill/>
                <a:miter lim="800000"/>
                <a:headEnd/>
                <a:tailEnd/>
              </a:ln>
            </p:spPr>
            <p:txBody>
              <a:bodyPr/>
              <a:lstStyle/>
              <a:p>
                <a:pPr algn="l" rtl="0"/>
                <a:endParaRPr lang="fa-IR"/>
              </a:p>
            </p:txBody>
          </p:sp>
          <p:sp>
            <p:nvSpPr>
              <p:cNvPr id="19" name="Freeform 9"/>
              <p:cNvSpPr>
                <a:spLocks/>
              </p:cNvSpPr>
              <p:nvPr/>
            </p:nvSpPr>
            <p:spPr bwMode="auto">
              <a:xfrm>
                <a:off x="3087" y="3898"/>
                <a:ext cx="3038" cy="2022"/>
              </a:xfrm>
              <a:custGeom>
                <a:avLst/>
                <a:gdLst>
                  <a:gd name="T0" fmla="*/ 0 w 1548"/>
                  <a:gd name="T1" fmla="*/ 97866 h 1059"/>
                  <a:gd name="T2" fmla="*/ 18171 w 1548"/>
                  <a:gd name="T3" fmla="*/ 96477 h 1059"/>
                  <a:gd name="T4" fmla="*/ 27369 w 1548"/>
                  <a:gd name="T5" fmla="*/ 95439 h 1059"/>
                  <a:gd name="T6" fmla="*/ 36213 w 1548"/>
                  <a:gd name="T7" fmla="*/ 93991 h 1059"/>
                  <a:gd name="T8" fmla="*/ 45525 w 1548"/>
                  <a:gd name="T9" fmla="*/ 91582 h 1059"/>
                  <a:gd name="T10" fmla="*/ 54741 w 1548"/>
                  <a:gd name="T11" fmla="*/ 88611 h 1059"/>
                  <a:gd name="T12" fmla="*/ 63578 w 1548"/>
                  <a:gd name="T13" fmla="*/ 84355 h 1059"/>
                  <a:gd name="T14" fmla="*/ 82095 w 1548"/>
                  <a:gd name="T15" fmla="*/ 72949 h 1059"/>
                  <a:gd name="T16" fmla="*/ 100268 w 1548"/>
                  <a:gd name="T17" fmla="*/ 57072 h 1059"/>
                  <a:gd name="T18" fmla="*/ 118719 w 1548"/>
                  <a:gd name="T19" fmla="*/ 38206 h 1059"/>
                  <a:gd name="T20" fmla="*/ 127578 w 1548"/>
                  <a:gd name="T21" fmla="*/ 28497 h 1059"/>
                  <a:gd name="T22" fmla="*/ 136775 w 1548"/>
                  <a:gd name="T23" fmla="*/ 19235 h 1059"/>
                  <a:gd name="T24" fmla="*/ 146089 w 1548"/>
                  <a:gd name="T25" fmla="*/ 11389 h 1059"/>
                  <a:gd name="T26" fmla="*/ 154948 w 1548"/>
                  <a:gd name="T27" fmla="*/ 5276 h 1059"/>
                  <a:gd name="T28" fmla="*/ 164136 w 1548"/>
                  <a:gd name="T29" fmla="*/ 1392 h 1059"/>
                  <a:gd name="T30" fmla="*/ 173458 w 1548"/>
                  <a:gd name="T31" fmla="*/ 0 h 10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8"/>
                  <a:gd name="T49" fmla="*/ 0 h 1059"/>
                  <a:gd name="T50" fmla="*/ 1548 w 1548"/>
                  <a:gd name="T51" fmla="*/ 1059 h 10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8" h="1059">
                    <a:moveTo>
                      <a:pt x="0" y="1058"/>
                    </a:moveTo>
                    <a:lnTo>
                      <a:pt x="162" y="1043"/>
                    </a:lnTo>
                    <a:lnTo>
                      <a:pt x="244" y="1032"/>
                    </a:lnTo>
                    <a:lnTo>
                      <a:pt x="323" y="1016"/>
                    </a:lnTo>
                    <a:lnTo>
                      <a:pt x="406" y="990"/>
                    </a:lnTo>
                    <a:lnTo>
                      <a:pt x="488" y="958"/>
                    </a:lnTo>
                    <a:lnTo>
                      <a:pt x="567" y="912"/>
                    </a:lnTo>
                    <a:lnTo>
                      <a:pt x="732" y="789"/>
                    </a:lnTo>
                    <a:lnTo>
                      <a:pt x="894" y="617"/>
                    </a:lnTo>
                    <a:lnTo>
                      <a:pt x="1059" y="413"/>
                    </a:lnTo>
                    <a:lnTo>
                      <a:pt x="1138" y="308"/>
                    </a:lnTo>
                    <a:lnTo>
                      <a:pt x="1220" y="208"/>
                    </a:lnTo>
                    <a:lnTo>
                      <a:pt x="1303" y="123"/>
                    </a:lnTo>
                    <a:lnTo>
                      <a:pt x="1382" y="57"/>
                    </a:lnTo>
                    <a:lnTo>
                      <a:pt x="1464" y="15"/>
                    </a:lnTo>
                    <a:lnTo>
                      <a:pt x="1547" y="0"/>
                    </a:lnTo>
                  </a:path>
                </a:pathLst>
              </a:custGeom>
              <a:noFill/>
              <a:ln w="25400" cap="rnd">
                <a:solidFill>
                  <a:srgbClr val="000000"/>
                </a:solidFill>
                <a:round/>
                <a:headEnd/>
                <a:tailEnd/>
              </a:ln>
            </p:spPr>
            <p:txBody>
              <a:bodyPr/>
              <a:lstStyle/>
              <a:p>
                <a:pPr algn="l" rtl="0"/>
                <a:endParaRPr lang="fa-IR"/>
              </a:p>
            </p:txBody>
          </p:sp>
          <p:sp>
            <p:nvSpPr>
              <p:cNvPr id="20" name="Freeform 10"/>
              <p:cNvSpPr>
                <a:spLocks/>
              </p:cNvSpPr>
              <p:nvPr/>
            </p:nvSpPr>
            <p:spPr bwMode="auto">
              <a:xfrm>
                <a:off x="6054" y="3898"/>
                <a:ext cx="3038" cy="2023"/>
              </a:xfrm>
              <a:custGeom>
                <a:avLst/>
                <a:gdLst>
                  <a:gd name="T0" fmla="*/ 173458 w 1548"/>
                  <a:gd name="T1" fmla="*/ 98222 h 1059"/>
                  <a:gd name="T2" fmla="*/ 154948 w 1548"/>
                  <a:gd name="T3" fmla="*/ 96798 h 1059"/>
                  <a:gd name="T4" fmla="*/ 146089 w 1548"/>
                  <a:gd name="T5" fmla="*/ 95778 h 1059"/>
                  <a:gd name="T6" fmla="*/ 136775 w 1548"/>
                  <a:gd name="T7" fmla="*/ 94325 h 1059"/>
                  <a:gd name="T8" fmla="*/ 127578 w 1548"/>
                  <a:gd name="T9" fmla="*/ 91887 h 1059"/>
                  <a:gd name="T10" fmla="*/ 118719 w 1548"/>
                  <a:gd name="T11" fmla="*/ 88932 h 1059"/>
                  <a:gd name="T12" fmla="*/ 109407 w 1548"/>
                  <a:gd name="T13" fmla="*/ 84658 h 1059"/>
                  <a:gd name="T14" fmla="*/ 90946 w 1548"/>
                  <a:gd name="T15" fmla="*/ 73243 h 1059"/>
                  <a:gd name="T16" fmla="*/ 72898 w 1548"/>
                  <a:gd name="T17" fmla="*/ 57290 h 1059"/>
                  <a:gd name="T18" fmla="*/ 54741 w 1548"/>
                  <a:gd name="T19" fmla="*/ 38341 h 1059"/>
                  <a:gd name="T20" fmla="*/ 45525 w 1548"/>
                  <a:gd name="T21" fmla="*/ 28567 h 1059"/>
                  <a:gd name="T22" fmla="*/ 36213 w 1548"/>
                  <a:gd name="T23" fmla="*/ 19282 h 1059"/>
                  <a:gd name="T24" fmla="*/ 27369 w 1548"/>
                  <a:gd name="T25" fmla="*/ 11425 h 1059"/>
                  <a:gd name="T26" fmla="*/ 18171 w 1548"/>
                  <a:gd name="T27" fmla="*/ 5284 h 1059"/>
                  <a:gd name="T28" fmla="*/ 8859 w 1548"/>
                  <a:gd name="T29" fmla="*/ 1402 h 1059"/>
                  <a:gd name="T30" fmla="*/ 0 w 1548"/>
                  <a:gd name="T31" fmla="*/ 0 h 105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48"/>
                  <a:gd name="T49" fmla="*/ 0 h 1059"/>
                  <a:gd name="T50" fmla="*/ 1548 w 1548"/>
                  <a:gd name="T51" fmla="*/ 1059 h 105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48" h="1059">
                    <a:moveTo>
                      <a:pt x="1547" y="1058"/>
                    </a:moveTo>
                    <a:lnTo>
                      <a:pt x="1382" y="1043"/>
                    </a:lnTo>
                    <a:lnTo>
                      <a:pt x="1303" y="1032"/>
                    </a:lnTo>
                    <a:lnTo>
                      <a:pt x="1220" y="1016"/>
                    </a:lnTo>
                    <a:lnTo>
                      <a:pt x="1138" y="990"/>
                    </a:lnTo>
                    <a:lnTo>
                      <a:pt x="1059" y="958"/>
                    </a:lnTo>
                    <a:lnTo>
                      <a:pt x="976" y="912"/>
                    </a:lnTo>
                    <a:lnTo>
                      <a:pt x="811" y="789"/>
                    </a:lnTo>
                    <a:lnTo>
                      <a:pt x="650" y="617"/>
                    </a:lnTo>
                    <a:lnTo>
                      <a:pt x="488" y="413"/>
                    </a:lnTo>
                    <a:lnTo>
                      <a:pt x="406" y="308"/>
                    </a:lnTo>
                    <a:lnTo>
                      <a:pt x="323" y="208"/>
                    </a:lnTo>
                    <a:lnTo>
                      <a:pt x="244" y="123"/>
                    </a:lnTo>
                    <a:lnTo>
                      <a:pt x="162" y="57"/>
                    </a:lnTo>
                    <a:lnTo>
                      <a:pt x="79" y="15"/>
                    </a:lnTo>
                    <a:lnTo>
                      <a:pt x="0" y="0"/>
                    </a:lnTo>
                  </a:path>
                </a:pathLst>
              </a:custGeom>
              <a:noFill/>
              <a:ln w="25400" cap="rnd">
                <a:solidFill>
                  <a:srgbClr val="000000"/>
                </a:solidFill>
                <a:round/>
                <a:headEnd/>
                <a:tailEnd/>
              </a:ln>
            </p:spPr>
            <p:txBody>
              <a:bodyPr/>
              <a:lstStyle/>
              <a:p>
                <a:pPr algn="l" rtl="0"/>
                <a:endParaRPr lang="fa-IR"/>
              </a:p>
            </p:txBody>
          </p:sp>
          <p:sp>
            <p:nvSpPr>
              <p:cNvPr id="21" name="Line 11"/>
              <p:cNvSpPr>
                <a:spLocks noChangeShapeType="1"/>
              </p:cNvSpPr>
              <p:nvPr/>
            </p:nvSpPr>
            <p:spPr bwMode="auto">
              <a:xfrm>
                <a:off x="2946" y="6098"/>
                <a:ext cx="6216" cy="0"/>
              </a:xfrm>
              <a:prstGeom prst="line">
                <a:avLst/>
              </a:prstGeom>
              <a:noFill/>
              <a:ln w="12700">
                <a:solidFill>
                  <a:srgbClr val="000000"/>
                </a:solidFill>
                <a:round/>
                <a:headEnd/>
                <a:tailEnd/>
              </a:ln>
            </p:spPr>
            <p:txBody>
              <a:bodyPr/>
              <a:lstStyle/>
              <a:p>
                <a:endParaRPr lang="en-US"/>
              </a:p>
            </p:txBody>
          </p:sp>
          <p:sp>
            <p:nvSpPr>
              <p:cNvPr id="22" name="Line 12"/>
              <p:cNvSpPr>
                <a:spLocks noChangeShapeType="1"/>
              </p:cNvSpPr>
              <p:nvPr/>
            </p:nvSpPr>
            <p:spPr bwMode="auto">
              <a:xfrm>
                <a:off x="6105" y="3877"/>
                <a:ext cx="1" cy="2221"/>
              </a:xfrm>
              <a:prstGeom prst="line">
                <a:avLst/>
              </a:prstGeom>
              <a:noFill/>
              <a:ln w="12700" cap="rnd">
                <a:solidFill>
                  <a:srgbClr val="000000"/>
                </a:solidFill>
                <a:prstDash val="sysDot"/>
                <a:round/>
                <a:headEnd/>
                <a:tailEnd/>
              </a:ln>
            </p:spPr>
            <p:txBody>
              <a:bodyPr/>
              <a:lstStyle/>
              <a:p>
                <a:endParaRPr lang="en-US"/>
              </a:p>
            </p:txBody>
          </p:sp>
        </p:grpSp>
        <p:sp>
          <p:nvSpPr>
            <p:cNvPr id="16" name="Text Box 14"/>
            <p:cNvSpPr txBox="1">
              <a:spLocks noChangeArrowheads="1"/>
            </p:cNvSpPr>
            <p:nvPr/>
          </p:nvSpPr>
          <p:spPr bwMode="auto">
            <a:xfrm>
              <a:off x="2700338" y="3716338"/>
              <a:ext cx="576262" cy="366712"/>
            </a:xfrm>
            <a:prstGeom prst="rect">
              <a:avLst/>
            </a:prstGeom>
            <a:noFill/>
            <a:ln w="9525">
              <a:noFill/>
              <a:miter lim="800000"/>
              <a:headEnd/>
              <a:tailEnd/>
            </a:ln>
          </p:spPr>
          <p:txBody>
            <a:bodyPr>
              <a:spAutoFit/>
            </a:bodyPr>
            <a:lstStyle/>
            <a:p>
              <a:pPr algn="l" rtl="0">
                <a:spcBef>
                  <a:spcPct val="50000"/>
                </a:spcBef>
              </a:pPr>
              <a:r>
                <a:rPr lang="en-US" sz="1800">
                  <a:latin typeface="Arial" pitchFamily="34" charset="0"/>
                </a:rPr>
                <a:t>0.5</a:t>
              </a:r>
            </a:p>
          </p:txBody>
        </p:sp>
        <p:sp>
          <p:nvSpPr>
            <p:cNvPr id="17" name="Text Box 15"/>
            <p:cNvSpPr txBox="1">
              <a:spLocks noChangeArrowheads="1"/>
            </p:cNvSpPr>
            <p:nvPr/>
          </p:nvSpPr>
          <p:spPr bwMode="auto">
            <a:xfrm>
              <a:off x="1835150" y="3716338"/>
              <a:ext cx="576263" cy="366712"/>
            </a:xfrm>
            <a:prstGeom prst="rect">
              <a:avLst/>
            </a:prstGeom>
            <a:noFill/>
            <a:ln w="9525">
              <a:noFill/>
              <a:miter lim="800000"/>
              <a:headEnd/>
              <a:tailEnd/>
            </a:ln>
          </p:spPr>
          <p:txBody>
            <a:bodyPr>
              <a:spAutoFit/>
            </a:bodyPr>
            <a:lstStyle/>
            <a:p>
              <a:pPr algn="l" rtl="0">
                <a:spcBef>
                  <a:spcPct val="50000"/>
                </a:spcBef>
              </a:pPr>
              <a:r>
                <a:rPr lang="en-US" sz="1800">
                  <a:latin typeface="Arial" pitchFamily="34" charset="0"/>
                </a:rPr>
                <a:t>0.5</a:t>
              </a:r>
            </a:p>
          </p:txBody>
        </p:sp>
      </p:grpSp>
      <p:graphicFrame>
        <p:nvGraphicFramePr>
          <p:cNvPr id="234513" name="Object 3"/>
          <p:cNvGraphicFramePr>
            <a:graphicFrameLocks noChangeAspect="1"/>
          </p:cNvGraphicFramePr>
          <p:nvPr/>
        </p:nvGraphicFramePr>
        <p:xfrm>
          <a:off x="609601" y="5257800"/>
          <a:ext cx="3352800" cy="431800"/>
        </p:xfrm>
        <a:graphic>
          <a:graphicData uri="http://schemas.openxmlformats.org/presentationml/2006/ole">
            <p:oleObj spid="_x0000_s21508" name="Equation" r:id="rId4" imgW="1688760" imgH="203040" progId="Equation.3">
              <p:embed/>
            </p:oleObj>
          </a:graphicData>
        </a:graphic>
      </p:graphicFrame>
      <p:sp>
        <p:nvSpPr>
          <p:cNvPr id="23" name="Slide Number Placeholder 22"/>
          <p:cNvSpPr>
            <a:spLocks noGrp="1"/>
          </p:cNvSpPr>
          <p:nvPr>
            <p:ph type="sldNum" sz="quarter" idx="12"/>
          </p:nvPr>
        </p:nvSpPr>
        <p:spPr/>
        <p:txBody>
          <a:bodyPr/>
          <a:lstStyle/>
          <a:p>
            <a:fld id="{50018AB0-34EA-4236-BA98-B71C6AA6E17A}" type="slidenum">
              <a:rPr lang="en-US" smtClean="0"/>
              <a:pPr/>
              <a:t>11</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nodeType="withEffect">
                                  <p:stCondLst>
                                    <p:cond delay="0"/>
                                  </p:stCondLst>
                                  <p:childTnLst>
                                    <p:set>
                                      <p:cBhvr>
                                        <p:cTn id="6" dur="1" fill="hold">
                                          <p:stCondLst>
                                            <p:cond delay="0"/>
                                          </p:stCondLst>
                                        </p:cTn>
                                        <p:tgtEl>
                                          <p:spTgt spid="234513"/>
                                        </p:tgtEl>
                                        <p:attrNameLst>
                                          <p:attrName>style.visibility</p:attrName>
                                        </p:attrNameLst>
                                      </p:cBhvr>
                                      <p:to>
                                        <p:strVal val="visible"/>
                                      </p:to>
                                    </p:set>
                                    <p:animEffect transition="in" filter="box(in)">
                                      <p:cBhvr>
                                        <p:cTn id="7" dur="500"/>
                                        <p:tgtEl>
                                          <p:spTgt spid="2345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p:cNvGrpSpPr>
          <p:nvPr/>
        </p:nvGrpSpPr>
        <p:grpSpPr bwMode="auto">
          <a:xfrm>
            <a:off x="4038600" y="2514600"/>
            <a:ext cx="5105400" cy="3594100"/>
            <a:chOff x="4143372" y="3000372"/>
            <a:chExt cx="5286380" cy="3593684"/>
          </a:xfrm>
        </p:grpSpPr>
        <p:grpSp>
          <p:nvGrpSpPr>
            <p:cNvPr id="3" name="Group 14"/>
            <p:cNvGrpSpPr>
              <a:grpSpLocks/>
            </p:cNvGrpSpPr>
            <p:nvPr/>
          </p:nvGrpSpPr>
          <p:grpSpPr bwMode="auto">
            <a:xfrm>
              <a:off x="4143372" y="3000372"/>
              <a:ext cx="5286380" cy="3593684"/>
              <a:chOff x="4143372" y="3000372"/>
              <a:chExt cx="5286380" cy="3593684"/>
            </a:xfrm>
          </p:grpSpPr>
          <p:pic>
            <p:nvPicPr>
              <p:cNvPr id="21519" name="Picture 2"/>
              <p:cNvPicPr>
                <a:picLocks noChangeAspect="1" noChangeArrowheads="1"/>
              </p:cNvPicPr>
              <p:nvPr/>
            </p:nvPicPr>
            <p:blipFill>
              <a:blip r:embed="rId2"/>
              <a:srcRect/>
              <a:stretch>
                <a:fillRect/>
              </a:stretch>
            </p:blipFill>
            <p:spPr bwMode="auto">
              <a:xfrm>
                <a:off x="4143372" y="3000372"/>
                <a:ext cx="5286380" cy="3593684"/>
              </a:xfrm>
              <a:prstGeom prst="rect">
                <a:avLst/>
              </a:prstGeom>
              <a:noFill/>
              <a:ln w="9525">
                <a:noFill/>
                <a:miter lim="800000"/>
                <a:headEnd/>
                <a:tailEnd/>
              </a:ln>
            </p:spPr>
          </p:pic>
          <p:sp>
            <p:nvSpPr>
              <p:cNvPr id="21520" name="Rectangle 13"/>
              <p:cNvSpPr>
                <a:spLocks noChangeArrowheads="1"/>
              </p:cNvSpPr>
              <p:nvPr/>
            </p:nvSpPr>
            <p:spPr bwMode="auto">
              <a:xfrm>
                <a:off x="4222273" y="5286107"/>
                <a:ext cx="4929190" cy="1147761"/>
              </a:xfrm>
              <a:prstGeom prst="rect">
                <a:avLst/>
              </a:prstGeom>
              <a:solidFill>
                <a:schemeClr val="bg1"/>
              </a:solidFill>
              <a:ln w="9525" algn="ctr">
                <a:noFill/>
                <a:round/>
                <a:headEnd/>
                <a:tailEnd/>
              </a:ln>
            </p:spPr>
            <p:txBody>
              <a:bodyPr/>
              <a:lstStyle/>
              <a:p>
                <a:pPr algn="l" rtl="0"/>
                <a:endParaRPr lang="fa-IR"/>
              </a:p>
            </p:txBody>
          </p:sp>
        </p:grpSp>
        <p:sp>
          <p:nvSpPr>
            <p:cNvPr id="21518" name="Oval 15"/>
            <p:cNvSpPr>
              <a:spLocks noChangeArrowheads="1"/>
            </p:cNvSpPr>
            <p:nvPr/>
          </p:nvSpPr>
          <p:spPr bwMode="auto">
            <a:xfrm>
              <a:off x="8643966" y="5214950"/>
              <a:ext cx="214314" cy="285752"/>
            </a:xfrm>
            <a:prstGeom prst="ellipse">
              <a:avLst/>
            </a:prstGeom>
            <a:solidFill>
              <a:schemeClr val="bg1"/>
            </a:solidFill>
            <a:ln w="9525" algn="ctr">
              <a:noFill/>
              <a:round/>
              <a:headEnd/>
              <a:tailEnd/>
            </a:ln>
          </p:spPr>
          <p:txBody>
            <a:bodyPr/>
            <a:lstStyle/>
            <a:p>
              <a:pPr algn="l" rtl="0"/>
              <a:endParaRPr lang="fa-IR"/>
            </a:p>
          </p:txBody>
        </p:sp>
      </p:grpSp>
      <p:sp>
        <p:nvSpPr>
          <p:cNvPr id="21507" name="Content Placeholder 2"/>
          <p:cNvSpPr>
            <a:spLocks noGrp="1"/>
          </p:cNvSpPr>
          <p:nvPr>
            <p:ph idx="1"/>
          </p:nvPr>
        </p:nvSpPr>
        <p:spPr>
          <a:xfrm>
            <a:off x="304800" y="1752600"/>
            <a:ext cx="8466137" cy="4929187"/>
          </a:xfrm>
        </p:spPr>
        <p:txBody>
          <a:bodyPr/>
          <a:lstStyle/>
          <a:p>
            <a:pPr algn="justLow" rtl="1">
              <a:lnSpc>
                <a:spcPct val="150000"/>
              </a:lnSpc>
              <a:buFontTx/>
              <a:buNone/>
            </a:pPr>
            <a:r>
              <a:rPr lang="fa-IR" sz="2800" dirty="0" smtClean="0"/>
              <a:t> </a:t>
            </a:r>
            <a:r>
              <a:rPr lang="fa-IR" sz="2400" dirty="0" smtClean="0">
                <a:cs typeface="B Mitra" pitchFamily="2" charset="-78"/>
              </a:rPr>
              <a:t>در توزیع نرمال دانستن مساحت محصور بین بعضی از مقادیر کاربردی می باشد. مثلا :</a:t>
            </a:r>
            <a:endParaRPr lang="fa-IR" sz="2800" dirty="0" smtClean="0">
              <a:cs typeface="B Mitra" pitchFamily="2" charset="-78"/>
            </a:endParaRPr>
          </a:p>
        </p:txBody>
      </p:sp>
      <p:sp>
        <p:nvSpPr>
          <p:cNvPr id="4" name="Rectangle 2"/>
          <p:cNvSpPr txBox="1">
            <a:spLocks noChangeArrowheads="1"/>
          </p:cNvSpPr>
          <p:nvPr/>
        </p:nvSpPr>
        <p:spPr bwMode="auto">
          <a:xfrm>
            <a:off x="2643188" y="0"/>
            <a:ext cx="3695700" cy="1196975"/>
          </a:xfrm>
          <a:prstGeom prst="rect">
            <a:avLst/>
          </a:prstGeom>
          <a:noFill/>
          <a:ln w="9525">
            <a:noFill/>
            <a:miter lim="800000"/>
            <a:headEnd/>
            <a:tailEnd/>
          </a:ln>
        </p:spPr>
        <p:txBody>
          <a:bodyPr lIns="82124" tIns="41061" rIns="82124" bIns="41061" anchor="ctr"/>
          <a:lstStyle/>
          <a:p>
            <a:pPr rtl="0" eaLnBrk="0" hangingPunct="0">
              <a:defRPr/>
            </a:pPr>
            <a:r>
              <a:rPr lang="fa-IR" kern="0" dirty="0">
                <a:solidFill>
                  <a:schemeClr val="bg1"/>
                </a:solidFill>
                <a:latin typeface="+mj-lt"/>
                <a:ea typeface="+mj-ea"/>
                <a:cs typeface="B Titr" pitchFamily="2" charset="-78"/>
              </a:rPr>
              <a:t> </a:t>
            </a:r>
            <a:r>
              <a:rPr lang="ar-SA" kern="0" dirty="0">
                <a:solidFill>
                  <a:schemeClr val="bg1"/>
                </a:solidFill>
                <a:latin typeface="+mj-lt"/>
                <a:ea typeface="+mj-ea"/>
                <a:cs typeface="B Titr" pitchFamily="2" charset="-78"/>
              </a:rPr>
              <a:t>ويژگي</a:t>
            </a:r>
            <a:r>
              <a:rPr lang="fa-IR" kern="0" dirty="0">
                <a:solidFill>
                  <a:schemeClr val="bg1"/>
                </a:solidFill>
                <a:latin typeface="+mj-lt"/>
                <a:ea typeface="+mj-ea"/>
                <a:cs typeface="B Titr" pitchFamily="2" charset="-78"/>
              </a:rPr>
              <a:t> </a:t>
            </a:r>
            <a:r>
              <a:rPr lang="ar-SA" kern="0" dirty="0">
                <a:solidFill>
                  <a:schemeClr val="bg1"/>
                </a:solidFill>
                <a:latin typeface="+mj-lt"/>
                <a:ea typeface="+mj-ea"/>
                <a:cs typeface="B Titr" pitchFamily="2" charset="-78"/>
              </a:rPr>
              <a:t>هاي توزيع نرمال</a:t>
            </a:r>
            <a:r>
              <a:rPr lang="fa-IR" kern="0" dirty="0">
                <a:solidFill>
                  <a:schemeClr val="bg1"/>
                </a:solidFill>
                <a:latin typeface="+mj-lt"/>
                <a:ea typeface="+mj-ea"/>
                <a:cs typeface="B Titr" pitchFamily="2" charset="-78"/>
              </a:rPr>
              <a:t>...</a:t>
            </a:r>
            <a:r>
              <a:rPr lang="en-US" kern="0" dirty="0">
                <a:solidFill>
                  <a:schemeClr val="bg1"/>
                </a:solidFill>
                <a:latin typeface="+mj-lt"/>
                <a:ea typeface="+mj-ea"/>
                <a:cs typeface="B Titr" pitchFamily="2" charset="-78"/>
              </a:rPr>
              <a:t> </a:t>
            </a:r>
          </a:p>
        </p:txBody>
      </p:sp>
      <p:sp>
        <p:nvSpPr>
          <p:cNvPr id="21509"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a:endParaRPr lang="fa-IR"/>
          </a:p>
        </p:txBody>
      </p:sp>
      <p:sp>
        <p:nvSpPr>
          <p:cNvPr id="2151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a:endParaRPr lang="fa-IR"/>
          </a:p>
        </p:txBody>
      </p:sp>
      <p:pic>
        <p:nvPicPr>
          <p:cNvPr id="21511" name="Picture 3"/>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642938" y="2928938"/>
            <a:ext cx="3394075" cy="347662"/>
          </a:xfrm>
          <a:prstGeom prst="rect">
            <a:avLst/>
          </a:prstGeom>
          <a:noFill/>
          <a:ln w="9525">
            <a:noFill/>
            <a:miter lim="800000"/>
            <a:headEnd/>
            <a:tailEnd/>
          </a:ln>
        </p:spPr>
      </p:pic>
      <p:sp>
        <p:nvSpPr>
          <p:cNvPr id="21512" name="Rectangle 6"/>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a:endParaRPr lang="fa-IR"/>
          </a:p>
        </p:txBody>
      </p:sp>
      <p:pic>
        <p:nvPicPr>
          <p:cNvPr id="21513" name="Picture 5"/>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571500" y="3714750"/>
            <a:ext cx="3714750" cy="347663"/>
          </a:xfrm>
          <a:prstGeom prst="rect">
            <a:avLst/>
          </a:prstGeom>
          <a:noFill/>
          <a:ln w="9525">
            <a:noFill/>
            <a:miter lim="800000"/>
            <a:headEnd/>
            <a:tailEnd/>
          </a:ln>
        </p:spPr>
      </p:pic>
      <p:sp>
        <p:nvSpPr>
          <p:cNvPr id="21514" name="Rectangle 8"/>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pPr algn="l" rtl="0"/>
            <a:endParaRPr lang="fa-IR"/>
          </a:p>
        </p:txBody>
      </p:sp>
      <p:pic>
        <p:nvPicPr>
          <p:cNvPr id="21515" name="Picture 7"/>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71500" y="4429125"/>
            <a:ext cx="3714750" cy="347663"/>
          </a:xfrm>
          <a:prstGeom prst="rect">
            <a:avLst/>
          </a:prstGeom>
          <a:noFill/>
          <a:ln w="9525">
            <a:noFill/>
            <a:miter lim="800000"/>
            <a:headEnd/>
            <a:tailEnd/>
          </a:ln>
        </p:spPr>
      </p:pic>
      <p:sp>
        <p:nvSpPr>
          <p:cNvPr id="18" name="Content Placeholder 2"/>
          <p:cNvSpPr txBox="1">
            <a:spLocks/>
          </p:cNvSpPr>
          <p:nvPr/>
        </p:nvSpPr>
        <p:spPr bwMode="auto">
          <a:xfrm>
            <a:off x="381000" y="533400"/>
            <a:ext cx="8224838" cy="1071562"/>
          </a:xfrm>
          <a:prstGeom prst="rect">
            <a:avLst/>
          </a:prstGeom>
          <a:noFill/>
          <a:ln w="9525">
            <a:solidFill>
              <a:srgbClr val="C00000"/>
            </a:solidFill>
            <a:miter lim="800000"/>
            <a:headEnd/>
            <a:tailEnd/>
          </a:ln>
        </p:spPr>
        <p:txBody>
          <a:bodyPr lIns="82124" tIns="41061" rIns="82124" bIns="41061"/>
          <a:lstStyle/>
          <a:p>
            <a:pPr marL="342900" indent="-342900" algn="ctr" rtl="1" eaLnBrk="0" hangingPunct="0">
              <a:lnSpc>
                <a:spcPct val="150000"/>
              </a:lnSpc>
              <a:spcBef>
                <a:spcPct val="20000"/>
              </a:spcBef>
            </a:pPr>
            <a:r>
              <a:rPr lang="fa-IR" sz="1800" dirty="0">
                <a:solidFill>
                  <a:srgbClr val="7030A0"/>
                </a:solidFill>
                <a:cs typeface="B Zar" pitchFamily="2" charset="-78"/>
              </a:rPr>
              <a:t>معمولا برای سهولت کار از </a:t>
            </a:r>
            <a:r>
              <a:rPr lang="fa-IR" sz="1800" dirty="0" smtClean="0">
                <a:solidFill>
                  <a:srgbClr val="7030A0"/>
                </a:solidFill>
                <a:cs typeface="B Zar" pitchFamily="2" charset="-78"/>
              </a:rPr>
              <a:t>نگارش  </a:t>
            </a:r>
            <a:r>
              <a:rPr lang="fa-IR" sz="1800" dirty="0">
                <a:solidFill>
                  <a:srgbClr val="7030A0"/>
                </a:solidFill>
                <a:cs typeface="B Zar" pitchFamily="2" charset="-78"/>
              </a:rPr>
              <a:t>کامل توزیع نرمال خودداری کرده و تنها به ذکر میانگین و واریانس توزیع اکتفا می کنند. یعنی تنها نوشته می شود:</a:t>
            </a:r>
            <a:r>
              <a:rPr lang="en-US" sz="1800" dirty="0">
                <a:solidFill>
                  <a:srgbClr val="7030A0"/>
                </a:solidFill>
                <a:cs typeface="B Zar" pitchFamily="2" charset="-78"/>
              </a:rPr>
              <a:t>N (</a:t>
            </a:r>
            <a:r>
              <a:rPr lang="el-GR" sz="1800" dirty="0">
                <a:solidFill>
                  <a:srgbClr val="7030A0"/>
                </a:solidFill>
                <a:cs typeface="B Zar" pitchFamily="2" charset="-78"/>
              </a:rPr>
              <a:t>μ</a:t>
            </a:r>
            <a:r>
              <a:rPr lang="en-US" sz="1800" dirty="0">
                <a:solidFill>
                  <a:srgbClr val="7030A0"/>
                </a:solidFill>
                <a:cs typeface="B Zar" pitchFamily="2" charset="-78"/>
              </a:rPr>
              <a:t> , </a:t>
            </a:r>
            <a:r>
              <a:rPr lang="el-GR" sz="1800" dirty="0">
                <a:solidFill>
                  <a:srgbClr val="7030A0"/>
                </a:solidFill>
                <a:cs typeface="B Zar" pitchFamily="2" charset="-78"/>
              </a:rPr>
              <a:t>σ</a:t>
            </a:r>
            <a:r>
              <a:rPr lang="en-US" sz="1800" baseline="30000" dirty="0">
                <a:solidFill>
                  <a:srgbClr val="7030A0"/>
                </a:solidFill>
                <a:cs typeface="B Zar" pitchFamily="2" charset="-78"/>
              </a:rPr>
              <a:t>2</a:t>
            </a:r>
            <a:r>
              <a:rPr lang="en-US" sz="1800" dirty="0">
                <a:solidFill>
                  <a:srgbClr val="7030A0"/>
                </a:solidFill>
                <a:cs typeface="B Zar" pitchFamily="2" charset="-78"/>
              </a:rPr>
              <a:t>)  </a:t>
            </a:r>
            <a:br>
              <a:rPr lang="en-US" sz="1800" dirty="0">
                <a:solidFill>
                  <a:srgbClr val="7030A0"/>
                </a:solidFill>
                <a:cs typeface="B Zar" pitchFamily="2" charset="-78"/>
              </a:rPr>
            </a:br>
            <a:endParaRPr lang="fa-IR" sz="1800" dirty="0">
              <a:solidFill>
                <a:srgbClr val="7030A0"/>
              </a:solidFill>
              <a:cs typeface="B Zar" pitchFamily="2" charset="-78"/>
            </a:endParaRPr>
          </a:p>
        </p:txBody>
      </p:sp>
      <p:sp>
        <p:nvSpPr>
          <p:cNvPr id="17" name="Slide Number Placeholder 16"/>
          <p:cNvSpPr>
            <a:spLocks noGrp="1"/>
          </p:cNvSpPr>
          <p:nvPr>
            <p:ph type="sldNum" sz="quarter" idx="12"/>
          </p:nvPr>
        </p:nvSpPr>
        <p:spPr/>
        <p:txBody>
          <a:bodyPr/>
          <a:lstStyle/>
          <a:p>
            <a:fld id="{50018AB0-34EA-4236-BA98-B71C6AA6E17A}" type="slidenum">
              <a:rPr lang="en-US" smtClean="0"/>
              <a:pPr/>
              <a:t>12</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8" presetClass="entr" presetSubtype="12"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strips(downLeft)">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animBg="1"/>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714375" y="0"/>
            <a:ext cx="8162925" cy="1311275"/>
          </a:xfrm>
        </p:spPr>
        <p:txBody>
          <a:bodyPr/>
          <a:lstStyle/>
          <a:p>
            <a:r>
              <a:rPr lang="en-US" altLang="zh-CN" sz="2800" smtClean="0">
                <a:ea typeface="SimSun" pitchFamily="2" charset="-122"/>
              </a:rPr>
              <a:t>Normal curves:</a:t>
            </a:r>
            <a:br>
              <a:rPr lang="en-US" altLang="zh-CN" sz="2800" smtClean="0">
                <a:ea typeface="SimSun" pitchFamily="2" charset="-122"/>
              </a:rPr>
            </a:br>
            <a:r>
              <a:rPr lang="en-US" altLang="zh-CN" sz="2800" smtClean="0">
                <a:ea typeface="SimSun" pitchFamily="2" charset="-122"/>
              </a:rPr>
              <a:t>(</a:t>
            </a:r>
            <a:r>
              <a:rPr lang="el-GR" sz="2800" smtClean="0">
                <a:latin typeface="MS Mincho" pitchFamily="49" charset="-128"/>
                <a:ea typeface="MS Mincho" pitchFamily="49" charset="-128"/>
                <a:sym typeface="Math1"/>
              </a:rPr>
              <a:t>μ</a:t>
            </a:r>
            <a:r>
              <a:rPr lang="en-US" altLang="zh-CN" sz="2800" smtClean="0">
                <a:ea typeface="SimSun" pitchFamily="2" charset="-122"/>
                <a:sym typeface="Math1"/>
              </a:rPr>
              <a:t>=0, </a:t>
            </a:r>
            <a:r>
              <a:rPr lang="el-GR" sz="2800" smtClean="0">
                <a:latin typeface="MS Mincho" pitchFamily="49" charset="-128"/>
                <a:ea typeface="MS Mincho" pitchFamily="49" charset="-128"/>
                <a:sym typeface="Math1"/>
              </a:rPr>
              <a:t>σ</a:t>
            </a:r>
            <a:r>
              <a:rPr lang="en-US" altLang="zh-CN" sz="2800" baseline="30000" smtClean="0">
                <a:ea typeface="SimSun" pitchFamily="2" charset="-122"/>
                <a:sym typeface="Math1"/>
              </a:rPr>
              <a:t>2</a:t>
            </a:r>
            <a:r>
              <a:rPr lang="en-US" altLang="zh-CN" sz="2800" smtClean="0">
                <a:ea typeface="SimSun" pitchFamily="2" charset="-122"/>
                <a:sym typeface="Math1"/>
              </a:rPr>
              <a:t>=1) and (</a:t>
            </a:r>
            <a:r>
              <a:rPr lang="el-GR" sz="2800" smtClean="0">
                <a:latin typeface="MS Mincho" pitchFamily="49" charset="-128"/>
                <a:ea typeface="MS Mincho" pitchFamily="49" charset="-128"/>
                <a:sym typeface="Math1"/>
              </a:rPr>
              <a:t>μ</a:t>
            </a:r>
            <a:r>
              <a:rPr lang="en-US" altLang="zh-CN" sz="2800" smtClean="0">
                <a:ea typeface="SimSun" pitchFamily="2" charset="-122"/>
                <a:sym typeface="Math1"/>
              </a:rPr>
              <a:t>=5, </a:t>
            </a:r>
            <a:r>
              <a:rPr lang="el-GR" sz="2800" smtClean="0">
                <a:latin typeface="MS Mincho" pitchFamily="49" charset="-128"/>
                <a:ea typeface="MS Mincho" pitchFamily="49" charset="-128"/>
                <a:sym typeface="Math1"/>
              </a:rPr>
              <a:t>σ</a:t>
            </a:r>
            <a:r>
              <a:rPr lang="en-US" altLang="zh-CN" sz="2800" baseline="30000" smtClean="0">
                <a:ea typeface="SimSun" pitchFamily="2" charset="-122"/>
                <a:sym typeface="Math1"/>
              </a:rPr>
              <a:t>2</a:t>
            </a:r>
            <a:r>
              <a:rPr lang="en-US" altLang="zh-CN" sz="2800" smtClean="0">
                <a:ea typeface="SimSun" pitchFamily="2" charset="-122"/>
                <a:sym typeface="Math1"/>
              </a:rPr>
              <a:t>=1)</a:t>
            </a:r>
            <a:r>
              <a:rPr lang="en-US" altLang="zh-CN" sz="2400" smtClean="0">
                <a:ea typeface="SimSun" pitchFamily="2" charset="-122"/>
                <a:sym typeface="Math1"/>
              </a:rPr>
              <a:t> </a:t>
            </a:r>
          </a:p>
        </p:txBody>
      </p:sp>
      <p:pic>
        <p:nvPicPr>
          <p:cNvPr id="16388" name="Picture 4"/>
          <p:cNvPicPr>
            <a:picLocks noGrp="1" noChangeAspect="1" noChangeArrowheads="1"/>
          </p:cNvPicPr>
          <p:nvPr>
            <p:ph type="body" idx="1"/>
          </p:nvPr>
        </p:nvPicPr>
        <p:blipFill>
          <a:blip r:embed="rId2"/>
          <a:srcRect/>
          <a:stretch>
            <a:fillRect/>
          </a:stretch>
        </p:blipFill>
        <p:spPr>
          <a:xfrm>
            <a:off x="457200" y="1981200"/>
            <a:ext cx="7772400" cy="4876800"/>
          </a:xfrm>
          <a:noFill/>
        </p:spPr>
      </p:pic>
      <p:sp>
        <p:nvSpPr>
          <p:cNvPr id="4" name="Content Placeholder 2"/>
          <p:cNvSpPr txBox="1">
            <a:spLocks/>
          </p:cNvSpPr>
          <p:nvPr/>
        </p:nvSpPr>
        <p:spPr bwMode="auto">
          <a:xfrm>
            <a:off x="2057400" y="1143000"/>
            <a:ext cx="5143500" cy="1428750"/>
          </a:xfrm>
          <a:prstGeom prst="rect">
            <a:avLst/>
          </a:prstGeom>
          <a:noFill/>
          <a:ln w="9525">
            <a:noFill/>
            <a:miter lim="800000"/>
            <a:headEnd/>
            <a:tailEnd/>
          </a:ln>
        </p:spPr>
        <p:txBody>
          <a:bodyPr lIns="82124" tIns="41061" rIns="82124" bIns="41061"/>
          <a:lstStyle/>
          <a:p>
            <a:pPr marL="342900" indent="-342900" algn="ctr" eaLnBrk="0" hangingPunct="0">
              <a:lnSpc>
                <a:spcPct val="150000"/>
              </a:lnSpc>
              <a:spcBef>
                <a:spcPct val="20000"/>
              </a:spcBef>
              <a:defRPr/>
            </a:pPr>
            <a:r>
              <a:rPr lang="fa-IR" sz="2000" b="0" kern="0" dirty="0">
                <a:solidFill>
                  <a:srgbClr val="000099"/>
                </a:solidFill>
                <a:latin typeface="+mn-lt"/>
                <a:ea typeface="+mn-ea"/>
                <a:cs typeface="B Zar" pitchFamily="2" charset="-78"/>
              </a:rPr>
              <a:t>نمودار دو توزیع طبیعی با میانگین های مختلف</a:t>
            </a:r>
          </a:p>
        </p:txBody>
      </p:sp>
      <p:sp>
        <p:nvSpPr>
          <p:cNvPr id="5" name="Slide Number Placeholder 4"/>
          <p:cNvSpPr>
            <a:spLocks noGrp="1"/>
          </p:cNvSpPr>
          <p:nvPr>
            <p:ph type="sldNum" sz="quarter" idx="12"/>
          </p:nvPr>
        </p:nvSpPr>
        <p:spPr/>
        <p:txBody>
          <a:bodyPr/>
          <a:lstStyle/>
          <a:p>
            <a:fld id="{50018AB0-34EA-4236-BA98-B71C6AA6E17A}" type="slidenum">
              <a:rPr lang="en-US" smtClean="0"/>
              <a:pPr/>
              <a:t>13</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6388"/>
                                        </p:tgtEl>
                                        <p:attrNameLst>
                                          <p:attrName>style.visibility</p:attrName>
                                        </p:attrNameLst>
                                      </p:cBhvr>
                                      <p:to>
                                        <p:strVal val="visible"/>
                                      </p:to>
                                    </p:set>
                                    <p:anim calcmode="lin" valueType="num">
                                      <p:cBhvr additive="base">
                                        <p:cTn id="13" dur="500" fill="hold"/>
                                        <p:tgtEl>
                                          <p:spTgt spid="16388"/>
                                        </p:tgtEl>
                                        <p:attrNameLst>
                                          <p:attrName>ppt_x</p:attrName>
                                        </p:attrNameLst>
                                      </p:cBhvr>
                                      <p:tavLst>
                                        <p:tav tm="0">
                                          <p:val>
                                            <p:strVal val="0-#ppt_w/2"/>
                                          </p:val>
                                        </p:tav>
                                        <p:tav tm="100000">
                                          <p:val>
                                            <p:strVal val="#ppt_x"/>
                                          </p:val>
                                        </p:tav>
                                      </p:tavLst>
                                    </p:anim>
                                    <p:anim calcmode="lin" valueType="num">
                                      <p:cBhvr additive="base">
                                        <p:cTn id="14" dur="500" fill="hold"/>
                                        <p:tgtEl>
                                          <p:spTgt spid="1638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57188" y="0"/>
            <a:ext cx="8162925" cy="1128713"/>
          </a:xfrm>
        </p:spPr>
        <p:txBody>
          <a:bodyPr/>
          <a:lstStyle/>
          <a:p>
            <a:r>
              <a:rPr lang="en-US" altLang="zh-CN" sz="2800" dirty="0" smtClean="0">
                <a:ea typeface="SimSun" pitchFamily="2" charset="-122"/>
              </a:rPr>
              <a:t>Normal curves:</a:t>
            </a:r>
            <a:br>
              <a:rPr lang="en-US" altLang="zh-CN" sz="2800" dirty="0" smtClean="0">
                <a:ea typeface="SimSun" pitchFamily="2" charset="-122"/>
              </a:rPr>
            </a:br>
            <a:r>
              <a:rPr lang="en-US" altLang="zh-CN" sz="2800" dirty="0" smtClean="0">
                <a:ea typeface="SimSun" pitchFamily="2" charset="-122"/>
              </a:rPr>
              <a:t>(</a:t>
            </a:r>
            <a:r>
              <a:rPr lang="el-GR" altLang="zh-CN" sz="2800" dirty="0" smtClean="0">
                <a:ea typeface="SimSun" pitchFamily="2" charset="-122"/>
                <a:sym typeface="Math1"/>
              </a:rPr>
              <a:t>μ</a:t>
            </a:r>
            <a:r>
              <a:rPr lang="en-US" altLang="zh-CN" sz="2800" dirty="0" smtClean="0">
                <a:ea typeface="SimSun" pitchFamily="2" charset="-122"/>
                <a:sym typeface="Math1"/>
              </a:rPr>
              <a:t>=0, </a:t>
            </a:r>
            <a:r>
              <a:rPr lang="el-GR" altLang="zh-CN" sz="2800" dirty="0" smtClean="0">
                <a:ea typeface="SimSun" pitchFamily="2" charset="-122"/>
                <a:sym typeface="Math1"/>
              </a:rPr>
              <a:t>σ</a:t>
            </a:r>
            <a:r>
              <a:rPr lang="en-US" altLang="zh-CN" sz="2800" baseline="30000" dirty="0" smtClean="0">
                <a:ea typeface="SimSun" pitchFamily="2" charset="-122"/>
                <a:sym typeface="Math1"/>
              </a:rPr>
              <a:t>2</a:t>
            </a:r>
            <a:r>
              <a:rPr lang="en-US" altLang="zh-CN" sz="2800" dirty="0" smtClean="0">
                <a:ea typeface="SimSun" pitchFamily="2" charset="-122"/>
                <a:sym typeface="Math1"/>
              </a:rPr>
              <a:t>=1) and (</a:t>
            </a:r>
            <a:r>
              <a:rPr lang="el-GR" altLang="zh-CN" sz="2800" dirty="0" smtClean="0">
                <a:ea typeface="SimSun" pitchFamily="2" charset="-122"/>
                <a:sym typeface="Math1"/>
              </a:rPr>
              <a:t>μ</a:t>
            </a:r>
            <a:r>
              <a:rPr lang="en-US" altLang="zh-CN" sz="2800" dirty="0" smtClean="0">
                <a:ea typeface="SimSun" pitchFamily="2" charset="-122"/>
                <a:sym typeface="Math1"/>
              </a:rPr>
              <a:t>=0, </a:t>
            </a:r>
            <a:r>
              <a:rPr lang="el-GR" altLang="zh-CN" sz="2800" dirty="0" smtClean="0">
                <a:ea typeface="SimSun" pitchFamily="2" charset="-122"/>
                <a:sym typeface="Math1"/>
              </a:rPr>
              <a:t>σ</a:t>
            </a:r>
            <a:r>
              <a:rPr lang="en-US" altLang="zh-CN" sz="2800" baseline="30000" dirty="0" smtClean="0">
                <a:ea typeface="SimSun" pitchFamily="2" charset="-122"/>
                <a:sym typeface="Math1"/>
              </a:rPr>
              <a:t>2</a:t>
            </a:r>
            <a:r>
              <a:rPr lang="en-US" altLang="zh-CN" sz="2800" dirty="0" smtClean="0">
                <a:ea typeface="SimSun" pitchFamily="2" charset="-122"/>
                <a:sym typeface="Math1"/>
              </a:rPr>
              <a:t>=2)</a:t>
            </a:r>
          </a:p>
        </p:txBody>
      </p:sp>
      <p:pic>
        <p:nvPicPr>
          <p:cNvPr id="17412" name="Picture 4"/>
          <p:cNvPicPr>
            <a:picLocks noGrp="1" noChangeAspect="1" noChangeArrowheads="1"/>
          </p:cNvPicPr>
          <p:nvPr>
            <p:ph type="body" idx="1"/>
          </p:nvPr>
        </p:nvPicPr>
        <p:blipFill>
          <a:blip r:embed="rId2"/>
          <a:srcRect/>
          <a:stretch>
            <a:fillRect/>
          </a:stretch>
        </p:blipFill>
        <p:spPr>
          <a:xfrm>
            <a:off x="457200" y="1905000"/>
            <a:ext cx="6096000" cy="4691616"/>
          </a:xfrm>
          <a:noFill/>
        </p:spPr>
      </p:pic>
      <p:sp>
        <p:nvSpPr>
          <p:cNvPr id="5" name="Content Placeholder 2"/>
          <p:cNvSpPr txBox="1">
            <a:spLocks/>
          </p:cNvSpPr>
          <p:nvPr/>
        </p:nvSpPr>
        <p:spPr bwMode="auto">
          <a:xfrm>
            <a:off x="6629400" y="1905000"/>
            <a:ext cx="2143125" cy="4343400"/>
          </a:xfrm>
          <a:prstGeom prst="rect">
            <a:avLst/>
          </a:prstGeom>
          <a:noFill/>
          <a:ln w="9525">
            <a:noFill/>
            <a:miter lim="800000"/>
            <a:headEnd/>
            <a:tailEnd/>
          </a:ln>
        </p:spPr>
        <p:txBody>
          <a:bodyPr lIns="82124" tIns="41061" rIns="82124" bIns="41061"/>
          <a:lstStyle/>
          <a:p>
            <a:pPr marL="342900" indent="-342900" algn="justLow" rtl="1" eaLnBrk="0" hangingPunct="0">
              <a:lnSpc>
                <a:spcPct val="150000"/>
              </a:lnSpc>
              <a:spcBef>
                <a:spcPct val="20000"/>
              </a:spcBef>
              <a:buFont typeface="Arial" pitchFamily="34" charset="0"/>
              <a:buChar char="•"/>
              <a:defRPr/>
            </a:pPr>
            <a:r>
              <a:rPr lang="fa-IR" sz="2000" b="0" kern="0" dirty="0">
                <a:solidFill>
                  <a:srgbClr val="FF0000"/>
                </a:solidFill>
                <a:latin typeface="+mn-lt"/>
                <a:ea typeface="+mn-ea"/>
                <a:cs typeface="B Zar" pitchFamily="2" charset="-78"/>
              </a:rPr>
              <a:t>بدیهی است که هر قدر انحراف معیار توزیعی کمتر باشد، تمرکز سطح زیر منحنی بیشتر در اطراف میانگین خواهد بود. </a:t>
            </a:r>
          </a:p>
        </p:txBody>
      </p:sp>
      <p:sp>
        <p:nvSpPr>
          <p:cNvPr id="7" name="Content Placeholder 2"/>
          <p:cNvSpPr txBox="1">
            <a:spLocks/>
          </p:cNvSpPr>
          <p:nvPr/>
        </p:nvSpPr>
        <p:spPr bwMode="auto">
          <a:xfrm>
            <a:off x="533400" y="1219200"/>
            <a:ext cx="5943600" cy="1428750"/>
          </a:xfrm>
          <a:prstGeom prst="rect">
            <a:avLst/>
          </a:prstGeom>
          <a:noFill/>
          <a:ln w="9525">
            <a:noFill/>
            <a:miter lim="800000"/>
            <a:headEnd/>
            <a:tailEnd/>
          </a:ln>
        </p:spPr>
        <p:txBody>
          <a:bodyPr lIns="82124" tIns="41061" rIns="82124" bIns="41061"/>
          <a:lstStyle/>
          <a:p>
            <a:pPr marL="342900" indent="-342900" algn="ctr" rtl="1" eaLnBrk="0" hangingPunct="0">
              <a:lnSpc>
                <a:spcPct val="150000"/>
              </a:lnSpc>
              <a:spcBef>
                <a:spcPct val="20000"/>
              </a:spcBef>
              <a:defRPr/>
            </a:pPr>
            <a:r>
              <a:rPr lang="fa-IR" sz="2000" b="0" kern="0" dirty="0">
                <a:solidFill>
                  <a:srgbClr val="000099"/>
                </a:solidFill>
                <a:latin typeface="+mn-lt"/>
                <a:ea typeface="+mn-ea"/>
                <a:cs typeface="B Zar" pitchFamily="2" charset="-78"/>
              </a:rPr>
              <a:t>نمودار دو توزیع طبیعی با انحراف معیارهای مختلف</a:t>
            </a:r>
          </a:p>
        </p:txBody>
      </p:sp>
      <p:sp>
        <p:nvSpPr>
          <p:cNvPr id="6" name="Slide Number Placeholder 5"/>
          <p:cNvSpPr>
            <a:spLocks noGrp="1"/>
          </p:cNvSpPr>
          <p:nvPr>
            <p:ph type="sldNum" sz="quarter" idx="12"/>
          </p:nvPr>
        </p:nvSpPr>
        <p:spPr/>
        <p:txBody>
          <a:bodyPr/>
          <a:lstStyle/>
          <a:p>
            <a:fld id="{50018AB0-34EA-4236-BA98-B71C6AA6E17A}" type="slidenum">
              <a:rPr lang="en-US" smtClean="0"/>
              <a:pPr/>
              <a:t>14</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additive="base">
                                        <p:cTn id="7" dur="500" fill="hold"/>
                                        <p:tgtEl>
                                          <p:spTgt spid="17410"/>
                                        </p:tgtEl>
                                        <p:attrNameLst>
                                          <p:attrName>ppt_x</p:attrName>
                                        </p:attrNameLst>
                                      </p:cBhvr>
                                      <p:tavLst>
                                        <p:tav tm="0">
                                          <p:val>
                                            <p:strVal val="0-#ppt_w/2"/>
                                          </p:val>
                                        </p:tav>
                                        <p:tav tm="100000">
                                          <p:val>
                                            <p:strVal val="#ppt_x"/>
                                          </p:val>
                                        </p:tav>
                                      </p:tavLst>
                                    </p:anim>
                                    <p:anim calcmode="lin" valueType="num">
                                      <p:cBhvr additive="base">
                                        <p:cTn id="8" dur="500" fill="hold"/>
                                        <p:tgtEl>
                                          <p:spTgt spid="174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7412"/>
                                        </p:tgtEl>
                                        <p:attrNameLst>
                                          <p:attrName>style.visibility</p:attrName>
                                        </p:attrNameLst>
                                      </p:cBhvr>
                                      <p:to>
                                        <p:strVal val="visible"/>
                                      </p:to>
                                    </p:set>
                                    <p:anim calcmode="lin" valueType="num">
                                      <p:cBhvr additive="base">
                                        <p:cTn id="13" dur="500" fill="hold"/>
                                        <p:tgtEl>
                                          <p:spTgt spid="17412"/>
                                        </p:tgtEl>
                                        <p:attrNameLst>
                                          <p:attrName>ppt_x</p:attrName>
                                        </p:attrNameLst>
                                      </p:cBhvr>
                                      <p:tavLst>
                                        <p:tav tm="0">
                                          <p:val>
                                            <p:strVal val="0-#ppt_w/2"/>
                                          </p:val>
                                        </p:tav>
                                        <p:tav tm="100000">
                                          <p:val>
                                            <p:strVal val="#ppt_x"/>
                                          </p:val>
                                        </p:tav>
                                      </p:tavLst>
                                    </p:anim>
                                    <p:anim calcmode="lin" valueType="num">
                                      <p:cBhvr additive="base">
                                        <p:cTn id="14" dur="500" fill="hold"/>
                                        <p:tgtEl>
                                          <p:spTgt spid="174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571500" y="0"/>
            <a:ext cx="8162925" cy="1128713"/>
          </a:xfrm>
        </p:spPr>
        <p:txBody>
          <a:bodyPr/>
          <a:lstStyle/>
          <a:p>
            <a:r>
              <a:rPr lang="en-US" altLang="zh-CN" sz="2800" smtClean="0">
                <a:ea typeface="SimSun" pitchFamily="2" charset="-122"/>
              </a:rPr>
              <a:t>Normal curves:</a:t>
            </a:r>
            <a:br>
              <a:rPr lang="en-US" altLang="zh-CN" sz="2800" smtClean="0">
                <a:ea typeface="SimSun" pitchFamily="2" charset="-122"/>
              </a:rPr>
            </a:br>
            <a:r>
              <a:rPr lang="en-US" altLang="zh-CN" sz="2800" smtClean="0">
                <a:ea typeface="SimSun" pitchFamily="2" charset="-122"/>
              </a:rPr>
              <a:t>(</a:t>
            </a:r>
            <a:r>
              <a:rPr lang="el-GR" altLang="zh-CN" sz="2800" smtClean="0">
                <a:ea typeface="SimSun" pitchFamily="2" charset="-122"/>
                <a:sym typeface="Math1"/>
              </a:rPr>
              <a:t>μ</a:t>
            </a:r>
            <a:r>
              <a:rPr lang="en-US" altLang="zh-CN" sz="2800" smtClean="0">
                <a:ea typeface="SimSun" pitchFamily="2" charset="-122"/>
                <a:sym typeface="Math1"/>
              </a:rPr>
              <a:t>=0, </a:t>
            </a:r>
            <a:r>
              <a:rPr lang="el-GR" altLang="zh-CN" sz="2800" smtClean="0">
                <a:ea typeface="SimSun" pitchFamily="2" charset="-122"/>
                <a:sym typeface="Math1"/>
              </a:rPr>
              <a:t>σ</a:t>
            </a:r>
            <a:r>
              <a:rPr lang="en-US" altLang="zh-CN" sz="2800" baseline="30000" smtClean="0">
                <a:ea typeface="SimSun" pitchFamily="2" charset="-122"/>
                <a:sym typeface="Math1"/>
              </a:rPr>
              <a:t>2</a:t>
            </a:r>
            <a:r>
              <a:rPr lang="en-US" altLang="zh-CN" sz="2800" smtClean="0">
                <a:ea typeface="SimSun" pitchFamily="2" charset="-122"/>
                <a:sym typeface="Math1"/>
              </a:rPr>
              <a:t>=1) and (</a:t>
            </a:r>
            <a:r>
              <a:rPr lang="el-GR" altLang="zh-CN" sz="2800" smtClean="0">
                <a:ea typeface="SimSun" pitchFamily="2" charset="-122"/>
                <a:sym typeface="Math1"/>
              </a:rPr>
              <a:t>μ</a:t>
            </a:r>
            <a:r>
              <a:rPr lang="en-US" altLang="zh-CN" sz="2800" smtClean="0">
                <a:ea typeface="SimSun" pitchFamily="2" charset="-122"/>
                <a:sym typeface="Math1"/>
              </a:rPr>
              <a:t>=2, </a:t>
            </a:r>
            <a:r>
              <a:rPr lang="el-GR" altLang="zh-CN" sz="2800" smtClean="0">
                <a:ea typeface="SimSun" pitchFamily="2" charset="-122"/>
                <a:sym typeface="Math1"/>
              </a:rPr>
              <a:t>σ</a:t>
            </a:r>
            <a:r>
              <a:rPr lang="en-US" altLang="zh-CN" sz="2800" baseline="30000" smtClean="0">
                <a:ea typeface="SimSun" pitchFamily="2" charset="-122"/>
                <a:sym typeface="Math1"/>
              </a:rPr>
              <a:t>2</a:t>
            </a:r>
            <a:r>
              <a:rPr lang="en-US" altLang="zh-CN" sz="2800" smtClean="0">
                <a:ea typeface="SimSun" pitchFamily="2" charset="-122"/>
                <a:sym typeface="Math1"/>
              </a:rPr>
              <a:t>=0.25)</a:t>
            </a:r>
          </a:p>
        </p:txBody>
      </p:sp>
      <p:pic>
        <p:nvPicPr>
          <p:cNvPr id="18436" name="Picture 4"/>
          <p:cNvPicPr>
            <a:picLocks noGrp="1" noChangeAspect="1" noChangeArrowheads="1"/>
          </p:cNvPicPr>
          <p:nvPr>
            <p:ph type="body" idx="1"/>
          </p:nvPr>
        </p:nvPicPr>
        <p:blipFill>
          <a:blip r:embed="rId2"/>
          <a:srcRect/>
          <a:stretch>
            <a:fillRect/>
          </a:stretch>
        </p:blipFill>
        <p:spPr>
          <a:xfrm>
            <a:off x="838200" y="1568450"/>
            <a:ext cx="7543800" cy="5289550"/>
          </a:xfrm>
          <a:noFill/>
        </p:spPr>
      </p:pic>
      <p:sp>
        <p:nvSpPr>
          <p:cNvPr id="4" name="Slide Number Placeholder 3"/>
          <p:cNvSpPr>
            <a:spLocks noGrp="1"/>
          </p:cNvSpPr>
          <p:nvPr>
            <p:ph type="sldNum" sz="quarter" idx="12"/>
          </p:nvPr>
        </p:nvSpPr>
        <p:spPr/>
        <p:txBody>
          <a:bodyPr/>
          <a:lstStyle/>
          <a:p>
            <a:fld id="{50018AB0-34EA-4236-BA98-B71C6AA6E17A}" type="slidenum">
              <a:rPr lang="en-US" smtClean="0"/>
              <a:pPr/>
              <a:t>15</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additive="base">
                                        <p:cTn id="7" dur="500" fill="hold"/>
                                        <p:tgtEl>
                                          <p:spTgt spid="18436"/>
                                        </p:tgtEl>
                                        <p:attrNameLst>
                                          <p:attrName>ppt_x</p:attrName>
                                        </p:attrNameLst>
                                      </p:cBhvr>
                                      <p:tavLst>
                                        <p:tav tm="0">
                                          <p:val>
                                            <p:strVal val="0-#ppt_w/2"/>
                                          </p:val>
                                        </p:tav>
                                        <p:tav tm="100000">
                                          <p:val>
                                            <p:strVal val="#ppt_x"/>
                                          </p:val>
                                        </p:tav>
                                      </p:tavLst>
                                    </p:anim>
                                    <p:anim calcmode="lin" valueType="num">
                                      <p:cBhvr additive="base">
                                        <p:cTn id="8" dur="500" fill="hold"/>
                                        <p:tgtEl>
                                          <p:spTgt spid="1843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8434"/>
                                        </p:tgtEl>
                                        <p:attrNameLst>
                                          <p:attrName>style.visibility</p:attrName>
                                        </p:attrNameLst>
                                      </p:cBhvr>
                                      <p:to>
                                        <p:strVal val="visible"/>
                                      </p:to>
                                    </p:set>
                                    <p:anim calcmode="lin" valueType="num">
                                      <p:cBhvr additive="base">
                                        <p:cTn id="13" dur="500" fill="hold"/>
                                        <p:tgtEl>
                                          <p:spTgt spid="18434"/>
                                        </p:tgtEl>
                                        <p:attrNameLst>
                                          <p:attrName>ppt_x</p:attrName>
                                        </p:attrNameLst>
                                      </p:cBhvr>
                                      <p:tavLst>
                                        <p:tav tm="0">
                                          <p:val>
                                            <p:strVal val="0-#ppt_w/2"/>
                                          </p:val>
                                        </p:tav>
                                        <p:tav tm="100000">
                                          <p:val>
                                            <p:strVal val="#ppt_x"/>
                                          </p:val>
                                        </p:tav>
                                      </p:tavLst>
                                    </p:anim>
                                    <p:anim calcmode="lin" valueType="num">
                                      <p:cBhvr additive="base">
                                        <p:cTn id="14"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500063" y="0"/>
            <a:ext cx="8162925" cy="1782763"/>
          </a:xfrm>
        </p:spPr>
        <p:txBody>
          <a:bodyPr/>
          <a:lstStyle/>
          <a:p>
            <a:r>
              <a:rPr lang="en-US" altLang="zh-CN" sz="2800" smtClean="0">
                <a:ea typeface="SimSun" pitchFamily="2" charset="-122"/>
              </a:rPr>
              <a:t>The standard normal curve:</a:t>
            </a:r>
            <a:br>
              <a:rPr lang="en-US" altLang="zh-CN" sz="2800" smtClean="0">
                <a:ea typeface="SimSun" pitchFamily="2" charset="-122"/>
              </a:rPr>
            </a:br>
            <a:r>
              <a:rPr lang="en-US" altLang="zh-CN" sz="2800" smtClean="0">
                <a:ea typeface="SimSun" pitchFamily="2" charset="-122"/>
              </a:rPr>
              <a:t> </a:t>
            </a:r>
            <a:r>
              <a:rPr lang="el-GR" altLang="zh-CN" sz="2800" smtClean="0">
                <a:ea typeface="SimSun" pitchFamily="2" charset="-122"/>
                <a:sym typeface="Math1"/>
              </a:rPr>
              <a:t>μ</a:t>
            </a:r>
            <a:r>
              <a:rPr lang="en-US" altLang="zh-CN" sz="2800" smtClean="0">
                <a:ea typeface="SimSun" pitchFamily="2" charset="-122"/>
                <a:sym typeface="Math1"/>
              </a:rPr>
              <a:t>=0, and </a:t>
            </a:r>
            <a:r>
              <a:rPr lang="el-GR" altLang="zh-CN" sz="2800" smtClean="0">
                <a:ea typeface="SimSun" pitchFamily="2" charset="-122"/>
                <a:sym typeface="Math1"/>
              </a:rPr>
              <a:t>σ</a:t>
            </a:r>
            <a:r>
              <a:rPr lang="en-US" altLang="zh-CN" sz="2800" baseline="30000" smtClean="0">
                <a:ea typeface="SimSun" pitchFamily="2" charset="-122"/>
                <a:sym typeface="Math1"/>
              </a:rPr>
              <a:t>2</a:t>
            </a:r>
            <a:r>
              <a:rPr lang="en-US" altLang="zh-CN" sz="2800" smtClean="0">
                <a:ea typeface="SimSun" pitchFamily="2" charset="-122"/>
                <a:sym typeface="Math1"/>
              </a:rPr>
              <a:t>=1</a:t>
            </a:r>
            <a:br>
              <a:rPr lang="en-US" altLang="zh-CN" sz="2800" smtClean="0">
                <a:ea typeface="SimSun" pitchFamily="2" charset="-122"/>
                <a:sym typeface="Math1"/>
              </a:rPr>
            </a:br>
            <a:endParaRPr lang="en-US" altLang="zh-CN" sz="2800" smtClean="0">
              <a:ea typeface="SimSun" pitchFamily="2" charset="-122"/>
              <a:sym typeface="Math1"/>
            </a:endParaRPr>
          </a:p>
        </p:txBody>
      </p:sp>
      <p:pic>
        <p:nvPicPr>
          <p:cNvPr id="26627" name="Picture 4"/>
          <p:cNvPicPr>
            <a:picLocks noGrp="1" noChangeAspect="1" noChangeArrowheads="1"/>
          </p:cNvPicPr>
          <p:nvPr>
            <p:ph type="body" idx="1"/>
          </p:nvPr>
        </p:nvPicPr>
        <p:blipFill>
          <a:blip r:embed="rId2"/>
          <a:srcRect/>
          <a:stretch>
            <a:fillRect/>
          </a:stretch>
        </p:blipFill>
        <p:spPr>
          <a:xfrm>
            <a:off x="1066800" y="1600200"/>
            <a:ext cx="6588125" cy="4618038"/>
          </a:xfrm>
          <a:noFill/>
        </p:spPr>
      </p:pic>
      <p:sp>
        <p:nvSpPr>
          <p:cNvPr id="4" name="Slide Number Placeholder 3"/>
          <p:cNvSpPr>
            <a:spLocks noGrp="1"/>
          </p:cNvSpPr>
          <p:nvPr>
            <p:ph type="sldNum" sz="quarter" idx="12"/>
          </p:nvPr>
        </p:nvSpPr>
        <p:spPr/>
        <p:txBody>
          <a:bodyPr/>
          <a:lstStyle/>
          <a:p>
            <a:fld id="{50018AB0-34EA-4236-BA98-B71C6AA6E17A}" type="slidenum">
              <a:rPr lang="en-US" smtClean="0"/>
              <a:pPr/>
              <a:t>16</a:t>
            </a:fld>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Content Placeholder 2"/>
          <p:cNvSpPr>
            <a:spLocks noGrp="1"/>
          </p:cNvSpPr>
          <p:nvPr>
            <p:ph idx="1"/>
          </p:nvPr>
        </p:nvSpPr>
        <p:spPr>
          <a:xfrm>
            <a:off x="285750" y="1500188"/>
            <a:ext cx="8429625" cy="4643437"/>
          </a:xfrm>
        </p:spPr>
        <p:txBody>
          <a:bodyPr/>
          <a:lstStyle/>
          <a:p>
            <a:pPr algn="r" rtl="1">
              <a:lnSpc>
                <a:spcPct val="150000"/>
              </a:lnSpc>
            </a:pPr>
            <a:r>
              <a:rPr lang="fa-IR" sz="2000" dirty="0" smtClean="0">
                <a:latin typeface="Cambria Math" pitchFamily="18" charset="0"/>
                <a:ea typeface="Cambria Math" pitchFamily="18" charset="0"/>
              </a:rPr>
              <a:t>مهمترین عضو </a:t>
            </a:r>
            <a:r>
              <a:rPr lang="fa-IR" sz="2000" dirty="0" smtClean="0">
                <a:latin typeface="Cambria Math" pitchFamily="18" charset="0"/>
                <a:ea typeface="Cambria Math" pitchFamily="18" charset="0"/>
              </a:rPr>
              <a:t>خانواده توزیع های نرمال ، </a:t>
            </a:r>
            <a:r>
              <a:rPr lang="fa-IR" sz="2000" dirty="0" smtClean="0">
                <a:solidFill>
                  <a:srgbClr val="FF0000"/>
                </a:solidFill>
                <a:latin typeface="Cambria Math" pitchFamily="18" charset="0"/>
                <a:ea typeface="Cambria Math" pitchFamily="18" charset="0"/>
              </a:rPr>
              <a:t>توزیع طبیعی استاندارد( متعارف یا میزان شده) </a:t>
            </a:r>
            <a:r>
              <a:rPr lang="fa-IR" sz="2000" dirty="0" smtClean="0">
                <a:latin typeface="Cambria Math" pitchFamily="18" charset="0"/>
                <a:ea typeface="Cambria Math" pitchFamily="18" charset="0"/>
              </a:rPr>
              <a:t>است </a:t>
            </a:r>
            <a:r>
              <a:rPr lang="fa-IR" sz="2000" dirty="0" smtClean="0">
                <a:latin typeface="Cambria Math" pitchFamily="18" charset="0"/>
                <a:ea typeface="Cambria Math" pitchFamily="18" charset="0"/>
              </a:rPr>
              <a:t>که دارای </a:t>
            </a:r>
            <a:r>
              <a:rPr lang="fa-IR" sz="2000" dirty="0" smtClean="0">
                <a:solidFill>
                  <a:srgbClr val="FF0000"/>
                </a:solidFill>
                <a:latin typeface="Cambria Math" pitchFamily="18" charset="0"/>
                <a:ea typeface="Cambria Math" pitchFamily="18" charset="0"/>
              </a:rPr>
              <a:t>میانگین 0 و انحراف معیار 1</a:t>
            </a:r>
            <a:r>
              <a:rPr lang="fa-IR" sz="2000" dirty="0" smtClean="0">
                <a:latin typeface="Cambria Math" pitchFamily="18" charset="0"/>
                <a:ea typeface="Cambria Math" pitchFamily="18" charset="0"/>
              </a:rPr>
              <a:t> می باشد.</a:t>
            </a:r>
          </a:p>
          <a:p>
            <a:pPr algn="r" rtl="1">
              <a:lnSpc>
                <a:spcPct val="150000"/>
              </a:lnSpc>
            </a:pPr>
            <a:r>
              <a:rPr lang="fa-IR" sz="2000" dirty="0" smtClean="0">
                <a:latin typeface="Cambria Math" pitchFamily="18" charset="0"/>
                <a:ea typeface="Cambria Math" pitchFamily="18" charset="0"/>
              </a:rPr>
              <a:t>برای تبدیل توزیع نرمال به توزیع نرمال استاندارد، کافیست تغییر متغیری ساده به شکل زیر انجام دهیم و </a:t>
            </a:r>
            <a:r>
              <a:rPr lang="en-US" sz="2000" dirty="0" smtClean="0">
                <a:latin typeface="Cambria Math" pitchFamily="18" charset="0"/>
                <a:ea typeface="Cambria Math" pitchFamily="18" charset="0"/>
              </a:rPr>
              <a:t>z</a:t>
            </a:r>
            <a:r>
              <a:rPr lang="fa-IR" sz="2000" dirty="0" smtClean="0">
                <a:latin typeface="Cambria Math" pitchFamily="18" charset="0"/>
                <a:ea typeface="Cambria Math" pitchFamily="18" charset="0"/>
              </a:rPr>
              <a:t> را به عنوان متغیر جدید در معادله قرار دهیم .</a:t>
            </a:r>
          </a:p>
          <a:p>
            <a:pPr algn="r" rtl="1">
              <a:lnSpc>
                <a:spcPct val="150000"/>
              </a:lnSpc>
            </a:pPr>
            <a:endParaRPr lang="fa-IR" sz="2000" dirty="0" smtClean="0">
              <a:latin typeface="Cambria Math" pitchFamily="18" charset="0"/>
              <a:ea typeface="Cambria Math" pitchFamily="18" charset="0"/>
            </a:endParaRPr>
          </a:p>
          <a:p>
            <a:pPr algn="r" rtl="1">
              <a:lnSpc>
                <a:spcPct val="150000"/>
              </a:lnSpc>
            </a:pPr>
            <a:r>
              <a:rPr lang="fa-IR" sz="2000" dirty="0" smtClean="0">
                <a:latin typeface="Cambria Math" pitchFamily="18" charset="0"/>
                <a:ea typeface="Cambria Math" pitchFamily="18" charset="0"/>
              </a:rPr>
              <a:t>پس معادله توزیع نرمال استاندارد :</a:t>
            </a:r>
            <a:endParaRPr lang="fa-IR" sz="2000" dirty="0" smtClean="0"/>
          </a:p>
        </p:txBody>
      </p:sp>
      <p:sp>
        <p:nvSpPr>
          <p:cNvPr id="4" name="Rectangle 2"/>
          <p:cNvSpPr>
            <a:spLocks noGrp="1" noChangeArrowheads="1"/>
          </p:cNvSpPr>
          <p:nvPr>
            <p:ph type="title"/>
          </p:nvPr>
        </p:nvSpPr>
        <p:spPr/>
        <p:txBody>
          <a:bodyPr/>
          <a:lstStyle/>
          <a:p>
            <a:r>
              <a:rPr lang="ar-SA" sz="3600" dirty="0" smtClean="0">
                <a:cs typeface="B Mitra" pitchFamily="2" charset="-78"/>
              </a:rPr>
              <a:t>توزيع نرمال استاندارد</a:t>
            </a:r>
            <a:r>
              <a:rPr lang="en-US" sz="3600" dirty="0" smtClean="0">
                <a:cs typeface="B Mitra" pitchFamily="2" charset="-78"/>
              </a:rPr>
              <a:t> </a:t>
            </a:r>
          </a:p>
        </p:txBody>
      </p:sp>
      <p:grpSp>
        <p:nvGrpSpPr>
          <p:cNvPr id="2" name="Group 6"/>
          <p:cNvGrpSpPr>
            <a:grpSpLocks/>
          </p:cNvGrpSpPr>
          <p:nvPr/>
        </p:nvGrpSpPr>
        <p:grpSpPr bwMode="auto">
          <a:xfrm>
            <a:off x="1066800" y="3352800"/>
            <a:ext cx="1428750" cy="771525"/>
            <a:chOff x="428596" y="4143380"/>
            <a:chExt cx="1428750" cy="771525"/>
          </a:xfrm>
        </p:grpSpPr>
        <p:pic>
          <p:nvPicPr>
            <p:cNvPr id="3078" name="Picture 3"/>
            <p:cNvPicPr>
              <a:picLocks noChangeAspect="1" noChangeArrowheads="1"/>
            </p:cNvPicPr>
            <p:nvPr/>
          </p:nvPicPr>
          <p:blipFill>
            <a:blip r:embed="rId3"/>
            <a:srcRect/>
            <a:stretch>
              <a:fillRect/>
            </a:stretch>
          </p:blipFill>
          <p:spPr bwMode="auto">
            <a:xfrm>
              <a:off x="428596" y="4143380"/>
              <a:ext cx="1428750" cy="771525"/>
            </a:xfrm>
            <a:prstGeom prst="rect">
              <a:avLst/>
            </a:prstGeom>
            <a:noFill/>
            <a:ln w="9525">
              <a:noFill/>
              <a:miter lim="800000"/>
              <a:headEnd/>
              <a:tailEnd/>
            </a:ln>
          </p:spPr>
        </p:pic>
        <p:sp>
          <p:nvSpPr>
            <p:cNvPr id="3079" name="Oval 5"/>
            <p:cNvSpPr>
              <a:spLocks noChangeArrowheads="1"/>
            </p:cNvSpPr>
            <p:nvPr/>
          </p:nvSpPr>
          <p:spPr bwMode="auto">
            <a:xfrm>
              <a:off x="1500166" y="4572008"/>
              <a:ext cx="71438" cy="45719"/>
            </a:xfrm>
            <a:prstGeom prst="ellipse">
              <a:avLst/>
            </a:prstGeom>
            <a:solidFill>
              <a:schemeClr val="bg1"/>
            </a:solidFill>
            <a:ln w="9525" algn="ctr">
              <a:noFill/>
              <a:round/>
              <a:headEnd/>
              <a:tailEnd/>
            </a:ln>
          </p:spPr>
          <p:txBody>
            <a:bodyPr/>
            <a:lstStyle/>
            <a:p>
              <a:pPr algn="l" rtl="0"/>
              <a:endParaRPr lang="fa-IR"/>
            </a:p>
          </p:txBody>
        </p:sp>
      </p:grpSp>
      <p:graphicFrame>
        <p:nvGraphicFramePr>
          <p:cNvPr id="235528" name="Object 3"/>
          <p:cNvGraphicFramePr>
            <a:graphicFrameLocks noChangeAspect="1"/>
          </p:cNvGraphicFramePr>
          <p:nvPr/>
        </p:nvGraphicFramePr>
        <p:xfrm>
          <a:off x="1295400" y="4724400"/>
          <a:ext cx="6481762" cy="890587"/>
        </p:xfrm>
        <a:graphic>
          <a:graphicData uri="http://schemas.openxmlformats.org/presentationml/2006/ole">
            <p:oleObj spid="_x0000_s44034" name="Equation" r:id="rId4" imgW="3327400" imgH="457200" progId="Equation.3">
              <p:embed/>
            </p:oleObj>
          </a:graphicData>
        </a:graphic>
      </p:graphicFrame>
      <p:sp>
        <p:nvSpPr>
          <p:cNvPr id="8" name="Slide Number Placeholder 7"/>
          <p:cNvSpPr>
            <a:spLocks noGrp="1"/>
          </p:cNvSpPr>
          <p:nvPr>
            <p:ph type="sldNum" sz="quarter" idx="12"/>
          </p:nvPr>
        </p:nvSpPr>
        <p:spPr/>
        <p:txBody>
          <a:bodyPr/>
          <a:lstStyle/>
          <a:p>
            <a:fld id="{50018AB0-34EA-4236-BA98-B71C6AA6E17A}" type="slidenum">
              <a:rPr lang="en-US" smtClean="0"/>
              <a:pPr/>
              <a:t>17</a:t>
            </a:fld>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strVal val="#ppt_w*0.05"/>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anim calcmode="lin" valueType="num">
                                      <p:cBhvr>
                                        <p:cTn id="9" dur="500" fill="hold"/>
                                        <p:tgtEl>
                                          <p:spTgt spid="4"/>
                                        </p:tgtEl>
                                        <p:attrNameLst>
                                          <p:attrName>ppt_x</p:attrName>
                                        </p:attrNameLst>
                                      </p:cBhvr>
                                      <p:tavLst>
                                        <p:tav tm="0">
                                          <p:val>
                                            <p:strVal val="#ppt_x-.2"/>
                                          </p:val>
                                        </p:tav>
                                        <p:tav tm="100000">
                                          <p:val>
                                            <p:strVal val="#ppt_x"/>
                                          </p:val>
                                        </p:tav>
                                      </p:tavLst>
                                    </p:anim>
                                    <p:anim calcmode="lin" valueType="num">
                                      <p:cBhvr>
                                        <p:cTn id="10" dur="500" fill="hold"/>
                                        <p:tgtEl>
                                          <p:spTgt spid="4"/>
                                        </p:tgtEl>
                                        <p:attrNameLst>
                                          <p:attrName>ppt_y</p:attrName>
                                        </p:attrNameLst>
                                      </p:cBhvr>
                                      <p:tavLst>
                                        <p:tav tm="0">
                                          <p:val>
                                            <p:strVal val="#ppt_y"/>
                                          </p:val>
                                        </p:tav>
                                        <p:tav tm="100000">
                                          <p:val>
                                            <p:strVal val="#ppt_y"/>
                                          </p:val>
                                        </p:tav>
                                      </p:tavLst>
                                    </p:anim>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2"/>
          <a:srcRect/>
          <a:stretch>
            <a:fillRect/>
          </a:stretch>
        </p:blipFill>
        <p:spPr bwMode="auto">
          <a:xfrm>
            <a:off x="58738" y="0"/>
            <a:ext cx="9085262" cy="6858000"/>
          </a:xfrm>
          <a:prstGeom prst="rect">
            <a:avLst/>
          </a:prstGeom>
          <a:noFill/>
          <a:ln w="9525">
            <a:noFill/>
            <a:miter lim="800000"/>
            <a:headEnd/>
            <a:tailEnd/>
          </a:ln>
        </p:spPr>
      </p:pic>
      <p:sp>
        <p:nvSpPr>
          <p:cNvPr id="3" name="Slide Number Placeholder 2"/>
          <p:cNvSpPr>
            <a:spLocks noGrp="1"/>
          </p:cNvSpPr>
          <p:nvPr>
            <p:ph type="sldNum" sz="quarter" idx="12"/>
          </p:nvPr>
        </p:nvSpPr>
        <p:spPr/>
        <p:txBody>
          <a:bodyPr/>
          <a:lstStyle/>
          <a:p>
            <a:fld id="{50018AB0-34EA-4236-BA98-B71C6AA6E17A}" type="slidenum">
              <a:rPr lang="en-US" smtClean="0"/>
              <a:pPr/>
              <a:t>18</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ext Box 2"/>
          <p:cNvSpPr txBox="1">
            <a:spLocks noChangeArrowheads="1"/>
          </p:cNvSpPr>
          <p:nvPr/>
        </p:nvSpPr>
        <p:spPr bwMode="auto">
          <a:xfrm>
            <a:off x="837619" y="838200"/>
            <a:ext cx="7468763" cy="457200"/>
          </a:xfrm>
          <a:prstGeom prst="rect">
            <a:avLst/>
          </a:prstGeom>
          <a:noFill/>
          <a:ln w="9525">
            <a:noFill/>
            <a:miter lim="800000"/>
            <a:headEnd/>
            <a:tailEnd/>
          </a:ln>
        </p:spPr>
        <p:txBody>
          <a:bodyPr>
            <a:spAutoFit/>
          </a:bodyPr>
          <a:lstStyle/>
          <a:p>
            <a:pPr algn="l" rtl="0">
              <a:spcBef>
                <a:spcPct val="50000"/>
              </a:spcBef>
            </a:pPr>
            <a:endParaRPr kumimoji="1" lang="en-US" sz="2400">
              <a:latin typeface="Times New Roman" pitchFamily="18" charset="0"/>
              <a:ea typeface="SimSun" pitchFamily="2" charset="-122"/>
            </a:endParaRPr>
          </a:p>
        </p:txBody>
      </p:sp>
      <p:pic>
        <p:nvPicPr>
          <p:cNvPr id="47107" name="Picture 3"/>
          <p:cNvPicPr>
            <a:picLocks noChangeAspect="1" noChangeArrowheads="1"/>
          </p:cNvPicPr>
          <p:nvPr/>
        </p:nvPicPr>
        <p:blipFill>
          <a:blip r:embed="rId3"/>
          <a:srcRect/>
          <a:stretch>
            <a:fillRect/>
          </a:stretch>
        </p:blipFill>
        <p:spPr bwMode="auto">
          <a:xfrm>
            <a:off x="1142466" y="-65088"/>
            <a:ext cx="7163916" cy="7239001"/>
          </a:xfrm>
          <a:prstGeom prst="rect">
            <a:avLst/>
          </a:prstGeom>
          <a:noFill/>
          <a:ln w="9525">
            <a:noFill/>
            <a:miter lim="800000"/>
            <a:headEnd/>
            <a:tailEnd/>
          </a:ln>
        </p:spPr>
      </p:pic>
      <p:sp>
        <p:nvSpPr>
          <p:cNvPr id="47108" name="Slide Number Placeholder 3"/>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8BC68DAB-3A14-4F7E-976B-19F2B427288C}" type="slidenum">
              <a:rPr lang="ar-SA" smtClean="0"/>
              <a:pPr/>
              <a:t>19</a:t>
            </a:fld>
            <a:endParaRPr lang="en-US"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مفهوم نمونه،جامعه آماری و جمعیت هدف</a:t>
            </a:r>
            <a:endParaRPr lang="en-US" dirty="0">
              <a:cs typeface="B Mitra" pitchFamily="2" charset="-78"/>
            </a:endParaRPr>
          </a:p>
        </p:txBody>
      </p:sp>
      <p:sp>
        <p:nvSpPr>
          <p:cNvPr id="3" name="Content Placeholder 2"/>
          <p:cNvSpPr>
            <a:spLocks noGrp="1"/>
          </p:cNvSpPr>
          <p:nvPr>
            <p:ph idx="1"/>
          </p:nvPr>
        </p:nvSpPr>
        <p:spPr>
          <a:xfrm>
            <a:off x="3657600" y="1600200"/>
            <a:ext cx="5029200" cy="4525963"/>
          </a:xfrm>
        </p:spPr>
        <p:txBody>
          <a:bodyPr>
            <a:normAutofit fontScale="92500"/>
          </a:bodyPr>
          <a:lstStyle/>
          <a:p>
            <a:pPr algn="r" rtl="1"/>
            <a:r>
              <a:rPr lang="fa-IR" dirty="0" smtClean="0">
                <a:solidFill>
                  <a:srgbClr val="FF0000"/>
                </a:solidFill>
                <a:cs typeface="B Mitra" pitchFamily="2" charset="-78"/>
              </a:rPr>
              <a:t>جمعیت هدف </a:t>
            </a:r>
            <a:r>
              <a:rPr lang="fa-IR" dirty="0" smtClean="0">
                <a:cs typeface="B Mitra" pitchFamily="2" charset="-78"/>
              </a:rPr>
              <a:t>به جمعیتی گفته می شود که نتایج مطالعه قرار است به آن تعمیم داده شود.</a:t>
            </a:r>
          </a:p>
          <a:p>
            <a:pPr algn="r" rtl="1"/>
            <a:r>
              <a:rPr lang="fa-IR" dirty="0" smtClean="0">
                <a:solidFill>
                  <a:srgbClr val="FF0000"/>
                </a:solidFill>
                <a:cs typeface="B Mitra" pitchFamily="2" charset="-78"/>
              </a:rPr>
              <a:t>جامعه آماری </a:t>
            </a:r>
            <a:r>
              <a:rPr lang="fa-IR" dirty="0" smtClean="0">
                <a:cs typeface="B Mitra" pitchFamily="2" charset="-78"/>
              </a:rPr>
              <a:t>بخشی از جمعیت هدف است که </a:t>
            </a:r>
            <a:r>
              <a:rPr lang="fa-IR" dirty="0" smtClean="0">
                <a:cs typeface="B Mitra" pitchFamily="2" charset="-78"/>
              </a:rPr>
              <a:t>به نمایندگی از آن برای نمونه </a:t>
            </a:r>
            <a:r>
              <a:rPr lang="fa-IR" dirty="0" smtClean="0">
                <a:cs typeface="B Mitra" pitchFamily="2" charset="-78"/>
              </a:rPr>
              <a:t>گیری </a:t>
            </a:r>
            <a:r>
              <a:rPr lang="fa-IR" dirty="0" smtClean="0">
                <a:cs typeface="B Mitra" pitchFamily="2" charset="-78"/>
              </a:rPr>
              <a:t>مورد استفاده قرار می گیرد.</a:t>
            </a:r>
            <a:endParaRPr lang="fa-IR" dirty="0" smtClean="0">
              <a:cs typeface="B Mitra" pitchFamily="2" charset="-78"/>
            </a:endParaRPr>
          </a:p>
          <a:p>
            <a:pPr algn="r" rtl="1"/>
            <a:r>
              <a:rPr lang="fa-IR" dirty="0" smtClean="0">
                <a:solidFill>
                  <a:srgbClr val="FF0000"/>
                </a:solidFill>
                <a:cs typeface="B Mitra" pitchFamily="2" charset="-78"/>
              </a:rPr>
              <a:t>نمونه</a:t>
            </a:r>
            <a:r>
              <a:rPr lang="fa-IR" dirty="0" smtClean="0">
                <a:cs typeface="B Mitra" pitchFamily="2" charset="-78"/>
              </a:rPr>
              <a:t> بخشی از جامعه آماری است که مطالعه روی ان انجام می شود و باید به طور تصادفی </a:t>
            </a:r>
            <a:r>
              <a:rPr lang="fa-IR" dirty="0" smtClean="0">
                <a:cs typeface="B Mitra" pitchFamily="2" charset="-78"/>
              </a:rPr>
              <a:t>از جامعه آماری </a:t>
            </a:r>
            <a:r>
              <a:rPr lang="fa-IR" dirty="0" smtClean="0">
                <a:cs typeface="B Mitra" pitchFamily="2" charset="-78"/>
              </a:rPr>
              <a:t>انتخاب شود.  </a:t>
            </a:r>
            <a:endParaRPr lang="en-US" dirty="0">
              <a:cs typeface="B Mitra" pitchFamily="2" charset="-78"/>
            </a:endParaRPr>
          </a:p>
        </p:txBody>
      </p:sp>
      <p:sp>
        <p:nvSpPr>
          <p:cNvPr id="4" name="Oval 3"/>
          <p:cNvSpPr/>
          <p:nvPr/>
        </p:nvSpPr>
        <p:spPr>
          <a:xfrm>
            <a:off x="152400" y="1524000"/>
            <a:ext cx="2667000" cy="15240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p:cNvSpPr/>
          <p:nvPr/>
        </p:nvSpPr>
        <p:spPr>
          <a:xfrm>
            <a:off x="1371600" y="3352800"/>
            <a:ext cx="1828800" cy="914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2286000" y="4800600"/>
            <a:ext cx="762000" cy="53340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p:nvPr/>
        </p:nvCxnSpPr>
        <p:spPr>
          <a:xfrm rot="16200000" flipH="1">
            <a:off x="1676400" y="3124200"/>
            <a:ext cx="3048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0" name="Straight Arrow Connector 9"/>
          <p:cNvCxnSpPr>
            <a:endCxn id="6" idx="1"/>
          </p:cNvCxnSpPr>
          <p:nvPr/>
        </p:nvCxnSpPr>
        <p:spPr>
          <a:xfrm rot="16200000" flipH="1">
            <a:off x="1959839" y="4440961"/>
            <a:ext cx="611515" cy="26399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6200000" flipV="1">
            <a:off x="2400300" y="4381500"/>
            <a:ext cx="533400" cy="304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0"/>
          </p:cNvCxnSpPr>
          <p:nvPr/>
        </p:nvCxnSpPr>
        <p:spPr>
          <a:xfrm rot="16200000" flipV="1">
            <a:off x="1981200" y="3048000"/>
            <a:ext cx="381000" cy="2286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762000" y="2057400"/>
            <a:ext cx="1371600" cy="369332"/>
          </a:xfrm>
          <a:prstGeom prst="rect">
            <a:avLst/>
          </a:prstGeom>
          <a:noFill/>
        </p:spPr>
        <p:txBody>
          <a:bodyPr wrap="square" rtlCol="0">
            <a:spAutoFit/>
          </a:bodyPr>
          <a:lstStyle/>
          <a:p>
            <a:pPr algn="ctr"/>
            <a:r>
              <a:rPr lang="fa-IR" dirty="0" smtClean="0">
                <a:cs typeface="B Mitra" pitchFamily="2" charset="-78"/>
              </a:rPr>
              <a:t>جمعیت هدف</a:t>
            </a:r>
            <a:endParaRPr lang="en-US" dirty="0">
              <a:cs typeface="B Mitra" pitchFamily="2" charset="-78"/>
            </a:endParaRPr>
          </a:p>
        </p:txBody>
      </p:sp>
      <p:sp>
        <p:nvSpPr>
          <p:cNvPr id="16" name="TextBox 15"/>
          <p:cNvSpPr txBox="1"/>
          <p:nvPr/>
        </p:nvSpPr>
        <p:spPr>
          <a:xfrm>
            <a:off x="1752600" y="3657600"/>
            <a:ext cx="1143000" cy="369332"/>
          </a:xfrm>
          <a:prstGeom prst="rect">
            <a:avLst/>
          </a:prstGeom>
          <a:noFill/>
        </p:spPr>
        <p:txBody>
          <a:bodyPr wrap="square" rtlCol="0">
            <a:spAutoFit/>
          </a:bodyPr>
          <a:lstStyle/>
          <a:p>
            <a:pPr algn="ctr"/>
            <a:r>
              <a:rPr lang="fa-IR" dirty="0">
                <a:cs typeface="B Mitra" pitchFamily="2" charset="-78"/>
              </a:rPr>
              <a:t>جامعه آماری</a:t>
            </a:r>
            <a:endParaRPr lang="en-US" dirty="0">
              <a:cs typeface="B Mitra" pitchFamily="2" charset="-78"/>
            </a:endParaRPr>
          </a:p>
        </p:txBody>
      </p:sp>
      <p:sp>
        <p:nvSpPr>
          <p:cNvPr id="17" name="TextBox 16"/>
          <p:cNvSpPr txBox="1"/>
          <p:nvPr/>
        </p:nvSpPr>
        <p:spPr>
          <a:xfrm>
            <a:off x="2286000" y="4876800"/>
            <a:ext cx="838200" cy="369332"/>
          </a:xfrm>
          <a:prstGeom prst="rect">
            <a:avLst/>
          </a:prstGeom>
          <a:noFill/>
        </p:spPr>
        <p:txBody>
          <a:bodyPr wrap="square" rtlCol="0">
            <a:spAutoFit/>
          </a:bodyPr>
          <a:lstStyle/>
          <a:p>
            <a:pPr algn="ctr"/>
            <a:r>
              <a:rPr lang="fa-IR" dirty="0">
                <a:cs typeface="B Mitra" pitchFamily="2" charset="-78"/>
              </a:rPr>
              <a:t>نمونه</a:t>
            </a:r>
            <a:endParaRPr lang="en-US" dirty="0">
              <a:cs typeface="B Mitra" pitchFamily="2" charset="-78"/>
            </a:endParaRPr>
          </a:p>
        </p:txBody>
      </p:sp>
      <p:sp>
        <p:nvSpPr>
          <p:cNvPr id="18" name="Slide Number Placeholder 17"/>
          <p:cNvSpPr>
            <a:spLocks noGrp="1"/>
          </p:cNvSpPr>
          <p:nvPr>
            <p:ph type="sldNum" sz="quarter" idx="12"/>
          </p:nvPr>
        </p:nvSpPr>
        <p:spPr/>
        <p:txBody>
          <a:bodyPr/>
          <a:lstStyle/>
          <a:p>
            <a:fld id="{50018AB0-34EA-4236-BA98-B71C6AA6E17A}"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fa-IR" dirty="0" smtClean="0">
                <a:cs typeface="B Mitra" pitchFamily="2" charset="-78"/>
              </a:rPr>
              <a:t>مثال</a:t>
            </a:r>
          </a:p>
        </p:txBody>
      </p:sp>
      <p:sp>
        <p:nvSpPr>
          <p:cNvPr id="35843" name="Content Placeholder 2"/>
          <p:cNvSpPr>
            <a:spLocks noGrp="1"/>
          </p:cNvSpPr>
          <p:nvPr>
            <p:ph idx="1"/>
          </p:nvPr>
        </p:nvSpPr>
        <p:spPr>
          <a:xfrm>
            <a:off x="762000" y="1357313"/>
            <a:ext cx="8001000" cy="5143500"/>
          </a:xfrm>
        </p:spPr>
        <p:txBody>
          <a:bodyPr/>
          <a:lstStyle/>
          <a:p>
            <a:pPr algn="r" rtl="1">
              <a:lnSpc>
                <a:spcPct val="150000"/>
              </a:lnSpc>
              <a:buFontTx/>
              <a:buNone/>
            </a:pPr>
            <a:r>
              <a:rPr lang="fa-IR" sz="2000" dirty="0" smtClean="0">
                <a:cs typeface="B Mitra" pitchFamily="2" charset="-78"/>
              </a:rPr>
              <a:t>توزیع قند خون در جمعیتی نرمال، با میانگین 100 و واریانس 6/25 می باشد.</a:t>
            </a:r>
          </a:p>
          <a:p>
            <a:pPr algn="r" rtl="1">
              <a:lnSpc>
                <a:spcPct val="150000"/>
              </a:lnSpc>
              <a:buFontTx/>
              <a:buNone/>
            </a:pPr>
            <a:r>
              <a:rPr lang="fa-IR" sz="2000" dirty="0" smtClean="0">
                <a:cs typeface="B Mitra" pitchFamily="2" charset="-78"/>
              </a:rPr>
              <a:t>الف) چه در صدی از افراد دارای قند خون بین 95 تا 102/5 می باشند؟</a:t>
            </a:r>
          </a:p>
          <a:p>
            <a:pPr algn="r" rtl="1">
              <a:lnSpc>
                <a:spcPct val="150000"/>
              </a:lnSpc>
              <a:buFontTx/>
              <a:buNone/>
            </a:pPr>
            <a:endParaRPr lang="fa-IR" sz="2000" dirty="0" smtClean="0">
              <a:cs typeface="B Mitra" pitchFamily="2" charset="-78"/>
            </a:endParaRPr>
          </a:p>
          <a:p>
            <a:pPr algn="r" rtl="1">
              <a:lnSpc>
                <a:spcPct val="150000"/>
              </a:lnSpc>
              <a:buFontTx/>
              <a:buNone/>
            </a:pPr>
            <a:endParaRPr lang="fa-IR" sz="2000" dirty="0" smtClean="0">
              <a:cs typeface="B Mitra" pitchFamily="2" charset="-78"/>
            </a:endParaRPr>
          </a:p>
          <a:p>
            <a:pPr algn="r" rtl="1">
              <a:lnSpc>
                <a:spcPct val="150000"/>
              </a:lnSpc>
              <a:buFontTx/>
              <a:buNone/>
            </a:pPr>
            <a:endParaRPr lang="fa-IR" sz="2000" dirty="0" smtClean="0">
              <a:cs typeface="B Mitra" pitchFamily="2" charset="-78"/>
            </a:endParaRPr>
          </a:p>
          <a:p>
            <a:pPr algn="r" rtl="1">
              <a:lnSpc>
                <a:spcPct val="150000"/>
              </a:lnSpc>
              <a:buFontTx/>
              <a:buNone/>
            </a:pPr>
            <a:endParaRPr lang="fa-IR" sz="2000" dirty="0" smtClean="0">
              <a:cs typeface="B Mitra" pitchFamily="2" charset="-78"/>
            </a:endParaRPr>
          </a:p>
          <a:p>
            <a:pPr algn="r" rtl="1">
              <a:lnSpc>
                <a:spcPct val="150000"/>
              </a:lnSpc>
              <a:buFontTx/>
              <a:buNone/>
            </a:pPr>
            <a:r>
              <a:rPr lang="fa-IR" sz="2000" dirty="0" smtClean="0">
                <a:cs typeface="B Mitra" pitchFamily="2" charset="-78"/>
              </a:rPr>
              <a:t>ب ) احتمال اینکه قند خون فردی از 92/5 سانتی گرم در لیتر کمتر باشد چقدر است؟    </a:t>
            </a:r>
          </a:p>
        </p:txBody>
      </p:sp>
      <p:sp>
        <p:nvSpPr>
          <p:cNvPr id="35844" name="Rectangle 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45" name="Picture 4"/>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428625" y="2643188"/>
            <a:ext cx="1814513" cy="285750"/>
          </a:xfrm>
          <a:prstGeom prst="rect">
            <a:avLst/>
          </a:prstGeom>
          <a:noFill/>
          <a:ln w="9525">
            <a:noFill/>
            <a:miter lim="800000"/>
            <a:headEnd/>
            <a:tailEnd/>
          </a:ln>
        </p:spPr>
      </p:pic>
      <p:sp>
        <p:nvSpPr>
          <p:cNvPr id="35846" name="Rectangle 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47" name="Picture 6"/>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2286000" y="2571750"/>
            <a:ext cx="3714750" cy="514350"/>
          </a:xfrm>
          <a:prstGeom prst="rect">
            <a:avLst/>
          </a:prstGeom>
          <a:noFill/>
          <a:ln w="9525">
            <a:noFill/>
            <a:miter lim="800000"/>
            <a:headEnd/>
            <a:tailEnd/>
          </a:ln>
        </p:spPr>
      </p:pic>
      <p:sp>
        <p:nvSpPr>
          <p:cNvPr id="35848" name="Rectangle 9"/>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sp>
        <p:nvSpPr>
          <p:cNvPr id="35849" name="Rectangle 1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50" name="Picture 10"/>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286000" y="3286125"/>
            <a:ext cx="1600200" cy="285750"/>
          </a:xfrm>
          <a:prstGeom prst="rect">
            <a:avLst/>
          </a:prstGeom>
          <a:noFill/>
          <a:ln w="9525">
            <a:noFill/>
            <a:miter lim="800000"/>
            <a:headEnd/>
            <a:tailEnd/>
          </a:ln>
        </p:spPr>
      </p:pic>
      <p:sp>
        <p:nvSpPr>
          <p:cNvPr id="35851" name="Rectangle 13"/>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52" name="Picture 12"/>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286000" y="3929063"/>
            <a:ext cx="5043488" cy="285750"/>
          </a:xfrm>
          <a:prstGeom prst="rect">
            <a:avLst/>
          </a:prstGeom>
          <a:noFill/>
          <a:ln w="9525">
            <a:noFill/>
            <a:miter lim="800000"/>
            <a:headEnd/>
            <a:tailEnd/>
          </a:ln>
        </p:spPr>
      </p:pic>
      <p:sp>
        <p:nvSpPr>
          <p:cNvPr id="35853" name="Rectangle 15"/>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54" name="Picture 1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214313" y="5286375"/>
            <a:ext cx="3929062" cy="514350"/>
          </a:xfrm>
          <a:prstGeom prst="rect">
            <a:avLst/>
          </a:prstGeom>
          <a:noFill/>
          <a:ln w="9525">
            <a:noFill/>
            <a:miter lim="800000"/>
            <a:headEnd/>
            <a:tailEnd/>
          </a:ln>
        </p:spPr>
      </p:pic>
      <p:sp>
        <p:nvSpPr>
          <p:cNvPr id="35855" name="Rectangle 17"/>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fa-IR"/>
          </a:p>
        </p:txBody>
      </p:sp>
      <p:pic>
        <p:nvPicPr>
          <p:cNvPr id="35856" name="Picture 16"/>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1428750" y="6072188"/>
            <a:ext cx="3614738" cy="285750"/>
          </a:xfrm>
          <a:prstGeom prst="rect">
            <a:avLst/>
          </a:prstGeom>
          <a:noFill/>
          <a:ln w="9525">
            <a:noFill/>
            <a:miter lim="800000"/>
            <a:headEnd/>
            <a:tailEnd/>
          </a:ln>
        </p:spPr>
      </p:pic>
      <p:sp>
        <p:nvSpPr>
          <p:cNvPr id="17" name="Slide Number Placeholder 16"/>
          <p:cNvSpPr>
            <a:spLocks noGrp="1"/>
          </p:cNvSpPr>
          <p:nvPr>
            <p:ph type="sldNum" sz="quarter" idx="12"/>
          </p:nvPr>
        </p:nvSpPr>
        <p:spPr/>
        <p:txBody>
          <a:bodyPr/>
          <a:lstStyle/>
          <a:p>
            <a:fld id="{50018AB0-34EA-4236-BA98-B71C6AA6E17A}" type="slidenum">
              <a:rPr lang="en-US" smtClean="0"/>
              <a:pPr/>
              <a:t>20</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214282" y="2643182"/>
            <a:ext cx="8715436" cy="1785950"/>
          </a:xfrm>
        </p:spPr>
        <p:txBody>
          <a:bodyPr>
            <a:noAutofit/>
          </a:bodyPr>
          <a:lstStyle/>
          <a:p>
            <a:pPr algn="ctr">
              <a:lnSpc>
                <a:spcPct val="150000"/>
              </a:lnSpc>
              <a:buNone/>
            </a:pPr>
            <a:r>
              <a:rPr lang="fa-IR" sz="2400" b="1" dirty="0" smtClean="0">
                <a:solidFill>
                  <a:srgbClr val="0070C0"/>
                </a:solidFill>
                <a:cs typeface="B Zar" pitchFamily="2" charset="-78"/>
              </a:rPr>
              <a:t>قضیه حد مرکزی :</a:t>
            </a:r>
          </a:p>
          <a:p>
            <a:pPr algn="r" rtl="1">
              <a:lnSpc>
                <a:spcPct val="150000"/>
              </a:lnSpc>
              <a:buNone/>
            </a:pPr>
            <a:r>
              <a:rPr lang="fa-IR" sz="2400" dirty="0" smtClean="0">
                <a:solidFill>
                  <a:srgbClr val="0070C0"/>
                </a:solidFill>
              </a:rPr>
              <a:t> </a:t>
            </a:r>
            <a:r>
              <a:rPr lang="fa-IR" sz="2400" dirty="0" smtClean="0">
                <a:solidFill>
                  <a:srgbClr val="0070C0"/>
                </a:solidFill>
                <a:cs typeface="B Mitra" pitchFamily="2" charset="-78"/>
              </a:rPr>
              <a:t>اگر از جامعه ای با میانگین </a:t>
            </a:r>
            <a:r>
              <a:rPr lang="el-GR" sz="2400" dirty="0" smtClean="0">
                <a:solidFill>
                  <a:srgbClr val="0070C0"/>
                </a:solidFill>
                <a:latin typeface="Cambria Math"/>
                <a:ea typeface="Cambria Math"/>
                <a:cs typeface="B Mitra" pitchFamily="2" charset="-78"/>
              </a:rPr>
              <a:t>μ</a:t>
            </a:r>
            <a:r>
              <a:rPr lang="fa-IR" sz="2400" dirty="0" smtClean="0">
                <a:solidFill>
                  <a:srgbClr val="0070C0"/>
                </a:solidFill>
                <a:latin typeface="Cambria Math"/>
                <a:ea typeface="Cambria Math"/>
                <a:cs typeface="B Mitra" pitchFamily="2" charset="-78"/>
              </a:rPr>
              <a:t> و انحراف معیار </a:t>
            </a:r>
            <a:r>
              <a:rPr lang="el-GR" sz="2400" dirty="0" smtClean="0">
                <a:solidFill>
                  <a:srgbClr val="0070C0"/>
                </a:solidFill>
                <a:latin typeface="Cambria Math"/>
                <a:ea typeface="Cambria Math"/>
                <a:cs typeface="B Mitra" pitchFamily="2" charset="-78"/>
              </a:rPr>
              <a:t>σ</a:t>
            </a:r>
            <a:r>
              <a:rPr lang="fa-IR" sz="2400" dirty="0" smtClean="0">
                <a:solidFill>
                  <a:srgbClr val="0070C0"/>
                </a:solidFill>
                <a:latin typeface="Cambria Math"/>
                <a:ea typeface="Cambria Math"/>
                <a:cs typeface="B Mitra" pitchFamily="2" charset="-78"/>
              </a:rPr>
              <a:t> یک نمونه تصادفی </a:t>
            </a:r>
            <a:r>
              <a:rPr lang="en-US" sz="2400" dirty="0" smtClean="0">
                <a:solidFill>
                  <a:srgbClr val="0070C0"/>
                </a:solidFill>
                <a:latin typeface="Cambria Math"/>
                <a:ea typeface="Cambria Math"/>
                <a:cs typeface="B Mitra" pitchFamily="2" charset="-78"/>
              </a:rPr>
              <a:t>n</a:t>
            </a:r>
            <a:r>
              <a:rPr lang="fa-IR" sz="2400" dirty="0" smtClean="0">
                <a:solidFill>
                  <a:srgbClr val="0070C0"/>
                </a:solidFill>
                <a:latin typeface="Cambria Math"/>
                <a:ea typeface="Cambria Math"/>
                <a:cs typeface="B Mitra" pitchFamily="2" charset="-78"/>
              </a:rPr>
              <a:t>تایی انتخاب کنیم، در این صورت هر چه </a:t>
            </a:r>
            <a:r>
              <a:rPr lang="en-US" sz="2400" dirty="0" smtClean="0">
                <a:solidFill>
                  <a:srgbClr val="0070C0"/>
                </a:solidFill>
                <a:latin typeface="Cambria Math"/>
                <a:ea typeface="Cambria Math"/>
                <a:cs typeface="B Mitra" pitchFamily="2" charset="-78"/>
              </a:rPr>
              <a:t>n</a:t>
            </a:r>
            <a:r>
              <a:rPr lang="fa-IR" sz="2400" dirty="0" smtClean="0">
                <a:solidFill>
                  <a:srgbClr val="0070C0"/>
                </a:solidFill>
                <a:latin typeface="Cambria Math"/>
                <a:ea typeface="Cambria Math"/>
                <a:cs typeface="B Mitra" pitchFamily="2" charset="-78"/>
              </a:rPr>
              <a:t> بزرگ تر شود،         به توزیع نرمال با میانگین </a:t>
            </a:r>
            <a:r>
              <a:rPr lang="el-GR" sz="2400" dirty="0" smtClean="0">
                <a:solidFill>
                  <a:srgbClr val="0070C0"/>
                </a:solidFill>
                <a:latin typeface="Cambria Math"/>
                <a:ea typeface="Cambria Math"/>
                <a:cs typeface="B Mitra" pitchFamily="2" charset="-78"/>
              </a:rPr>
              <a:t>μ</a:t>
            </a:r>
            <a:r>
              <a:rPr lang="fa-IR" sz="2400" dirty="0" smtClean="0">
                <a:solidFill>
                  <a:srgbClr val="0070C0"/>
                </a:solidFill>
                <a:latin typeface="Cambria Math"/>
                <a:ea typeface="Cambria Math"/>
                <a:cs typeface="B Mitra" pitchFamily="2" charset="-78"/>
              </a:rPr>
              <a:t> و انحراف معیار       نزدیک می شود. در این حالت:</a:t>
            </a:r>
            <a:r>
              <a:rPr lang="fa-IR" sz="2400" dirty="0" smtClean="0">
                <a:solidFill>
                  <a:srgbClr val="0070C0"/>
                </a:solidFill>
                <a:cs typeface="B Mitra" pitchFamily="2" charset="-78"/>
              </a:rPr>
              <a:t> </a:t>
            </a:r>
            <a:endParaRPr lang="fa-IR" sz="2400" dirty="0">
              <a:solidFill>
                <a:srgbClr val="0070C0"/>
              </a:solidFill>
              <a:cs typeface="B Mitra" pitchFamily="2" charset="-78"/>
            </a:endParaRPr>
          </a:p>
        </p:txBody>
      </p:sp>
      <p:pic>
        <p:nvPicPr>
          <p:cNvPr id="22530" name="Picture 2"/>
          <p:cNvPicPr>
            <a:picLocks noChangeAspect="1" noChangeArrowheads="1"/>
          </p:cNvPicPr>
          <p:nvPr/>
        </p:nvPicPr>
        <p:blipFill>
          <a:blip r:embed="rId3" cstate="print"/>
          <a:srcRect/>
          <a:stretch>
            <a:fillRect/>
          </a:stretch>
        </p:blipFill>
        <p:spPr bwMode="auto">
          <a:xfrm>
            <a:off x="714348" y="500042"/>
            <a:ext cx="8115300" cy="1571625"/>
          </a:xfrm>
          <a:prstGeom prst="rect">
            <a:avLst/>
          </a:prstGeom>
          <a:noFill/>
          <a:ln w="9525">
            <a:noFill/>
            <a:miter lim="800000"/>
            <a:headEnd/>
            <a:tailEnd/>
          </a:ln>
          <a:effectLst/>
        </p:spPr>
      </p:pic>
      <p:sp>
        <p:nvSpPr>
          <p:cNvPr id="2253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253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2533" name="Picture 5"/>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142976" y="5500702"/>
            <a:ext cx="7206527" cy="785818"/>
          </a:xfrm>
          <a:prstGeom prst="rect">
            <a:avLst/>
          </a:prstGeom>
          <a:noFill/>
        </p:spPr>
      </p:pic>
      <p:sp>
        <p:nvSpPr>
          <p:cNvPr id="2253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2535" name="Picture 7"/>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5410200" y="4114800"/>
            <a:ext cx="142876" cy="314327"/>
          </a:xfrm>
          <a:prstGeom prst="rect">
            <a:avLst/>
          </a:prstGeom>
          <a:noFill/>
        </p:spPr>
      </p:pic>
      <p:sp>
        <p:nvSpPr>
          <p:cNvPr id="2253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2537" name="Picture 9"/>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1219200" y="3962400"/>
            <a:ext cx="285720" cy="547630"/>
          </a:xfrm>
          <a:prstGeom prst="rect">
            <a:avLst/>
          </a:prstGeom>
          <a:noFill/>
        </p:spPr>
      </p:pic>
      <p:cxnSp>
        <p:nvCxnSpPr>
          <p:cNvPr id="15" name="Straight Connector 14"/>
          <p:cNvCxnSpPr/>
          <p:nvPr/>
        </p:nvCxnSpPr>
        <p:spPr>
          <a:xfrm>
            <a:off x="3500430" y="3286124"/>
            <a:ext cx="2286016" cy="1588"/>
          </a:xfrm>
          <a:prstGeom prst="line">
            <a:avLst/>
          </a:prstGeom>
          <a:ln w="38100">
            <a:solidFill>
              <a:srgbClr val="C00000"/>
            </a:solidFill>
          </a:ln>
        </p:spPr>
        <p:style>
          <a:lnRef idx="1">
            <a:schemeClr val="accent1"/>
          </a:lnRef>
          <a:fillRef idx="0">
            <a:schemeClr val="accent1"/>
          </a:fillRef>
          <a:effectRef idx="0">
            <a:schemeClr val="accent1"/>
          </a:effectRef>
          <a:fontRef idx="minor">
            <a:schemeClr val="tx1"/>
          </a:fontRef>
        </p:style>
      </p:cxnSp>
      <p:sp>
        <p:nvSpPr>
          <p:cNvPr id="16" name="Slide Number Placeholder 15"/>
          <p:cNvSpPr>
            <a:spLocks noGrp="1"/>
          </p:cNvSpPr>
          <p:nvPr>
            <p:ph type="sldNum" sz="quarter" idx="12"/>
          </p:nvPr>
        </p:nvSpPr>
        <p:spPr/>
        <p:txBody>
          <a:bodyPr/>
          <a:lstStyle/>
          <a:p>
            <a:fld id="{B8B84B47-3C1F-4CC9-A203-B2503F0E674F}" type="slidenum">
              <a:rPr lang="fa-IR" smtClean="0"/>
              <a:pPr/>
              <a:t>21</a:t>
            </a:fld>
            <a:endParaRPr lang="fa-I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600" b="1" dirty="0" smtClean="0">
                <a:solidFill>
                  <a:schemeClr val="accent2">
                    <a:lumMod val="60000"/>
                    <a:lumOff val="40000"/>
                  </a:schemeClr>
                </a:solidFill>
                <a:cs typeface="B Mitra" pitchFamily="2" charset="-78"/>
              </a:rPr>
              <a:t>مثال</a:t>
            </a:r>
            <a:endParaRPr lang="fa-IR" sz="3600" b="1" dirty="0">
              <a:solidFill>
                <a:schemeClr val="accent2">
                  <a:lumMod val="60000"/>
                  <a:lumOff val="40000"/>
                </a:schemeClr>
              </a:solidFill>
              <a:cs typeface="B Mitra" pitchFamily="2" charset="-78"/>
            </a:endParaRPr>
          </a:p>
        </p:txBody>
      </p:sp>
      <p:sp>
        <p:nvSpPr>
          <p:cNvPr id="3" name="Content Placeholder 2"/>
          <p:cNvSpPr>
            <a:spLocks noGrp="1"/>
          </p:cNvSpPr>
          <p:nvPr>
            <p:ph sz="quarter" idx="1"/>
          </p:nvPr>
        </p:nvSpPr>
        <p:spPr>
          <a:xfrm>
            <a:off x="357158" y="1357298"/>
            <a:ext cx="8501122" cy="4662502"/>
          </a:xfrm>
        </p:spPr>
        <p:txBody>
          <a:bodyPr>
            <a:normAutofit/>
          </a:bodyPr>
          <a:lstStyle/>
          <a:p>
            <a:pPr algn="justLow" rtl="1">
              <a:lnSpc>
                <a:spcPct val="150000"/>
              </a:lnSpc>
            </a:pPr>
            <a:r>
              <a:rPr lang="fa-IR" sz="2400" dirty="0" smtClean="0">
                <a:cs typeface="B Mitra" pitchFamily="2" charset="-78"/>
              </a:rPr>
              <a:t>اگر میانگین و انحراف معیار مقادیر آهن سرم برای افراد سالم به ترتیب 120 و 15 میکروگرم در صد میلی لیتر باشد، احتمال آن که نمونه تصادفی 50 تایی مردان طبیعی میانگینی بین 115 و 125 میکروگرم در صد میلی لیتر بدهد، چقدر است؟</a:t>
            </a:r>
          </a:p>
          <a:p>
            <a:pPr algn="justLow" rtl="1">
              <a:lnSpc>
                <a:spcPct val="150000"/>
              </a:lnSpc>
              <a:buNone/>
            </a:pPr>
            <a:r>
              <a:rPr lang="fa-IR" sz="2000" b="1" dirty="0" smtClean="0">
                <a:solidFill>
                  <a:srgbClr val="7030A0"/>
                </a:solidFill>
                <a:cs typeface="B Mitra" pitchFamily="2" charset="-78"/>
              </a:rPr>
              <a:t>حل</a:t>
            </a:r>
            <a:r>
              <a:rPr lang="fa-IR" sz="2000" dirty="0" smtClean="0">
                <a:cs typeface="B Mitra" pitchFamily="2" charset="-78"/>
              </a:rPr>
              <a:t>:  </a:t>
            </a:r>
            <a:r>
              <a:rPr lang="fa-IR" sz="2000" dirty="0" smtClean="0">
                <a:solidFill>
                  <a:srgbClr val="7030A0"/>
                </a:solidFill>
                <a:cs typeface="B Mitra" pitchFamily="2" charset="-78"/>
              </a:rPr>
              <a:t>شکل تابعی جمعیت مقادیر آهن سرم مشخص نیست، ولی چون اندازه نمونه از 30 بزرگتر است می توان  از قضیه حد مرکزی استفاده کرد و توزیع نمونه برداری میانگین را تقریبا نرمال فرض نمود. پس داریم:</a:t>
            </a:r>
          </a:p>
          <a:p>
            <a:pPr algn="justLow" rtl="1">
              <a:lnSpc>
                <a:spcPct val="150000"/>
              </a:lnSpc>
              <a:buNone/>
            </a:pPr>
            <a:endParaRPr lang="fa-IR" sz="1900" dirty="0" smtClean="0">
              <a:solidFill>
                <a:srgbClr val="7030A0"/>
              </a:solidFill>
              <a:cs typeface="B Mitra" pitchFamily="2" charset="-78"/>
            </a:endParaRPr>
          </a:p>
          <a:p>
            <a:pPr algn="justLow" rtl="1">
              <a:lnSpc>
                <a:spcPct val="150000"/>
              </a:lnSpc>
              <a:buNone/>
            </a:pPr>
            <a:r>
              <a:rPr lang="fa-IR" sz="1900" dirty="0" smtClean="0">
                <a:solidFill>
                  <a:srgbClr val="7030A0"/>
                </a:solidFill>
                <a:cs typeface="B Mitra" pitchFamily="2" charset="-78"/>
              </a:rPr>
              <a:t>و احتمالی که به دنبال </a:t>
            </a:r>
            <a:r>
              <a:rPr lang="fa-IR" sz="1900" dirty="0">
                <a:solidFill>
                  <a:srgbClr val="7030A0"/>
                </a:solidFill>
                <a:cs typeface="B Mitra" pitchFamily="2" charset="-78"/>
              </a:rPr>
              <a:t>آن هستیم برابر است با:</a:t>
            </a:r>
          </a:p>
        </p:txBody>
      </p:sp>
      <p:sp>
        <p:nvSpPr>
          <p:cNvPr id="2355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355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355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3557" name="Picture 5"/>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609600" y="4343400"/>
            <a:ext cx="1545655" cy="285752"/>
          </a:xfrm>
          <a:prstGeom prst="rect">
            <a:avLst/>
          </a:prstGeom>
          <a:noFill/>
        </p:spPr>
      </p:pic>
      <p:sp>
        <p:nvSpPr>
          <p:cNvPr id="2356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3559" name="Picture 7"/>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2667000" y="4191000"/>
            <a:ext cx="2471756" cy="544440"/>
          </a:xfrm>
          <a:prstGeom prst="rect">
            <a:avLst/>
          </a:prstGeom>
          <a:noFill/>
        </p:spPr>
      </p:pic>
      <p:sp>
        <p:nvSpPr>
          <p:cNvPr id="2356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3561" name="Picture 9"/>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500034" y="5357826"/>
            <a:ext cx="5800768" cy="542929"/>
          </a:xfrm>
          <a:prstGeom prst="rect">
            <a:avLst/>
          </a:prstGeom>
          <a:noFill/>
        </p:spPr>
      </p:pic>
      <p:sp>
        <p:nvSpPr>
          <p:cNvPr id="23564"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23566" name="Rectangle 1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23565" name="Picture 13"/>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2357422" y="6286520"/>
            <a:ext cx="4495850" cy="306884"/>
          </a:xfrm>
          <a:prstGeom prst="rect">
            <a:avLst/>
          </a:prstGeom>
          <a:noFill/>
        </p:spPr>
      </p:pic>
      <p:sp>
        <p:nvSpPr>
          <p:cNvPr id="18" name="Slide Number Placeholder 17"/>
          <p:cNvSpPr>
            <a:spLocks noGrp="1"/>
          </p:cNvSpPr>
          <p:nvPr>
            <p:ph type="sldNum" sz="quarter" idx="12"/>
          </p:nvPr>
        </p:nvSpPr>
        <p:spPr/>
        <p:txBody>
          <a:bodyPr/>
          <a:lstStyle/>
          <a:p>
            <a:fld id="{B8B84B47-3C1F-4CC9-A203-B2503F0E674F}" type="slidenum">
              <a:rPr lang="fa-IR" smtClean="0"/>
              <a:pPr/>
              <a:t>22</a:t>
            </a:fld>
            <a:endParaRPr lang="fa-I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bIns="91440" anchor="ctr" anchorCtr="0">
            <a:normAutofit/>
          </a:bodyPr>
          <a:lstStyle/>
          <a:p>
            <a:pPr algn="ctr"/>
            <a:r>
              <a:rPr lang="fa-IR" sz="3200" b="1" dirty="0" smtClean="0">
                <a:cs typeface="B Mitra" pitchFamily="2" charset="-78"/>
              </a:rPr>
              <a:t>تی</a:t>
            </a:r>
            <a:r>
              <a:rPr lang="en-US" sz="3200" b="1" dirty="0" smtClean="0">
                <a:cs typeface="B Mitra" pitchFamily="2" charset="-78"/>
              </a:rPr>
              <a:t> </a:t>
            </a:r>
            <a:r>
              <a:rPr lang="fa-IR" sz="3200" b="1" dirty="0" smtClean="0">
                <a:cs typeface="B Mitra" pitchFamily="2" charset="-78"/>
              </a:rPr>
              <a:t>توزیع</a:t>
            </a:r>
          </a:p>
        </p:txBody>
      </p:sp>
      <p:sp>
        <p:nvSpPr>
          <p:cNvPr id="3" name="Slide Number Placeholder 2"/>
          <p:cNvSpPr>
            <a:spLocks noGrp="1"/>
          </p:cNvSpPr>
          <p:nvPr>
            <p:ph type="sldNum" sz="quarter" idx="12"/>
          </p:nvPr>
        </p:nvSpPr>
        <p:spPr/>
        <p:txBody>
          <a:bodyPr/>
          <a:lstStyle/>
          <a:p>
            <a:fld id="{B8B84B47-3C1F-4CC9-A203-B2503F0E674F}" type="slidenum">
              <a:rPr lang="fa-IR" smtClean="0"/>
              <a:pPr/>
              <a:t>23</a:t>
            </a:fld>
            <a:endParaRPr lang="fa-IR"/>
          </a:p>
        </p:txBody>
      </p:sp>
      <p:sp>
        <p:nvSpPr>
          <p:cNvPr id="4" name="Content Placeholder 3"/>
          <p:cNvSpPr>
            <a:spLocks noGrp="1"/>
          </p:cNvSpPr>
          <p:nvPr>
            <p:ph sz="quarter" idx="1"/>
          </p:nvPr>
        </p:nvSpPr>
        <p:spPr>
          <a:xfrm>
            <a:off x="428596" y="1357298"/>
            <a:ext cx="8258204" cy="5286412"/>
          </a:xfrm>
        </p:spPr>
        <p:txBody>
          <a:bodyPr>
            <a:normAutofit fontScale="62500" lnSpcReduction="20000"/>
          </a:bodyPr>
          <a:lstStyle/>
          <a:p>
            <a:pPr algn="r" rtl="1">
              <a:lnSpc>
                <a:spcPct val="150000"/>
              </a:lnSpc>
            </a:pPr>
            <a:r>
              <a:rPr lang="fa-IR" dirty="0">
                <a:cs typeface="B Zar" pitchFamily="2" charset="-78"/>
              </a:rPr>
              <a:t>چنانچه </a:t>
            </a:r>
            <a:r>
              <a:rPr lang="el-GR" dirty="0">
                <a:cs typeface="B Zar" pitchFamily="2" charset="-78"/>
              </a:rPr>
              <a:t>σ </a:t>
            </a:r>
            <a:r>
              <a:rPr lang="fa-IR" dirty="0">
                <a:cs typeface="B Zar" pitchFamily="2" charset="-78"/>
              </a:rPr>
              <a:t> یا </a:t>
            </a:r>
            <a:r>
              <a:rPr lang="fa-IR" dirty="0">
                <a:solidFill>
                  <a:srgbClr val="FF0000"/>
                </a:solidFill>
                <a:cs typeface="B Zar" pitchFamily="2" charset="-78"/>
              </a:rPr>
              <a:t>انحراف معیار </a:t>
            </a:r>
            <a:r>
              <a:rPr lang="fa-IR" dirty="0" smtClean="0">
                <a:solidFill>
                  <a:srgbClr val="FF0000"/>
                </a:solidFill>
                <a:cs typeface="B Zar" pitchFamily="2" charset="-78"/>
              </a:rPr>
              <a:t>یک متغیر در جمعیت </a:t>
            </a:r>
            <a:r>
              <a:rPr lang="fa-IR" dirty="0">
                <a:cs typeface="B Zar" pitchFamily="2" charset="-78"/>
              </a:rPr>
              <a:t>مورد </a:t>
            </a:r>
            <a:r>
              <a:rPr lang="fa-IR" dirty="0" smtClean="0">
                <a:cs typeface="B Zar" pitchFamily="2" charset="-78"/>
              </a:rPr>
              <a:t>مطالعه </a:t>
            </a:r>
            <a:r>
              <a:rPr lang="fa-IR" sz="3100" dirty="0">
                <a:cs typeface="B Zar" pitchFamily="2" charset="-78"/>
              </a:rPr>
              <a:t>معلوم نباشد </a:t>
            </a:r>
            <a:r>
              <a:rPr lang="fa-IR" sz="3100" dirty="0" smtClean="0">
                <a:cs typeface="B Zar" pitchFamily="2" charset="-78"/>
              </a:rPr>
              <a:t>(که غالبا این طور است) در </a:t>
            </a:r>
            <a:r>
              <a:rPr lang="fa-IR" sz="3100" dirty="0">
                <a:cs typeface="B Zar" pitchFamily="2" charset="-78"/>
              </a:rPr>
              <a:t>تغییر متغیر </a:t>
            </a:r>
            <a:r>
              <a:rPr lang="fa-IR" dirty="0">
                <a:cs typeface="B Zar" pitchFamily="2" charset="-78"/>
              </a:rPr>
              <a:t>مجبوریم </a:t>
            </a:r>
            <a:r>
              <a:rPr lang="fa-IR" dirty="0" smtClean="0">
                <a:cs typeface="B Zar" pitchFamily="2" charset="-78"/>
              </a:rPr>
              <a:t>از</a:t>
            </a:r>
            <a:r>
              <a:rPr lang="en-US" dirty="0" smtClean="0">
                <a:cs typeface="B Zar" pitchFamily="2" charset="-78"/>
              </a:rPr>
              <a:t>s</a:t>
            </a:r>
            <a:r>
              <a:rPr lang="fa-IR" dirty="0" smtClean="0">
                <a:cs typeface="B Zar" pitchFamily="2" charset="-78"/>
              </a:rPr>
              <a:t> یا همان  </a:t>
            </a:r>
            <a:r>
              <a:rPr lang="fa-IR" sz="3100" dirty="0" smtClean="0">
                <a:solidFill>
                  <a:srgbClr val="FF0000"/>
                </a:solidFill>
                <a:cs typeface="B Zar" pitchFamily="2" charset="-78"/>
              </a:rPr>
              <a:t>انحراف معیار </a:t>
            </a:r>
            <a:r>
              <a:rPr lang="fa-IR" sz="3100" dirty="0" smtClean="0">
                <a:solidFill>
                  <a:srgbClr val="FF0000"/>
                </a:solidFill>
                <a:cs typeface="B Zar" pitchFamily="2" charset="-78"/>
              </a:rPr>
              <a:t>نمونه  </a:t>
            </a:r>
            <a:r>
              <a:rPr lang="fa-IR" sz="3100" dirty="0" smtClean="0">
                <a:cs typeface="B Zar" pitchFamily="2" charset="-78"/>
              </a:rPr>
              <a:t>بجای  </a:t>
            </a:r>
            <a:r>
              <a:rPr lang="fa-IR" sz="3100" dirty="0" smtClean="0">
                <a:cs typeface="B Zar" pitchFamily="2" charset="-78"/>
              </a:rPr>
              <a:t>آن استفاده </a:t>
            </a:r>
            <a:r>
              <a:rPr lang="fa-IR" sz="3100" dirty="0">
                <a:cs typeface="B Zar" pitchFamily="2" charset="-78"/>
              </a:rPr>
              <a:t>کنیم </a:t>
            </a:r>
            <a:r>
              <a:rPr lang="fa-IR" sz="3100" dirty="0" smtClean="0">
                <a:cs typeface="B Zar" pitchFamily="2" charset="-78"/>
              </a:rPr>
              <a:t>که </a:t>
            </a:r>
            <a:r>
              <a:rPr lang="fa-IR" sz="3100" dirty="0">
                <a:cs typeface="B Zar" pitchFamily="2" charset="-78"/>
              </a:rPr>
              <a:t>وقتی حجم نمونه کم باشد  </a:t>
            </a:r>
            <a:r>
              <a:rPr lang="fa-IR" sz="3100" dirty="0" smtClean="0">
                <a:cs typeface="B Zar" pitchFamily="2" charset="-78"/>
              </a:rPr>
              <a:t>با </a:t>
            </a:r>
            <a:r>
              <a:rPr lang="fa-IR" sz="3100" dirty="0">
                <a:cs typeface="B Zar" pitchFamily="2" charset="-78"/>
              </a:rPr>
              <a:t>این فرمول قابل محاسبه خواهد بود: </a:t>
            </a:r>
            <a:endParaRPr lang="fa-IR" sz="3100" dirty="0" smtClean="0">
              <a:cs typeface="B Zar" pitchFamily="2" charset="-78"/>
            </a:endParaRPr>
          </a:p>
          <a:p>
            <a:pPr algn="r" rtl="1">
              <a:lnSpc>
                <a:spcPct val="150000"/>
              </a:lnSpc>
            </a:pPr>
            <a:endParaRPr lang="fa-IR" sz="3100" dirty="0">
              <a:cs typeface="B Zar" pitchFamily="2" charset="-78"/>
            </a:endParaRPr>
          </a:p>
          <a:p>
            <a:pPr algn="r" rtl="1">
              <a:lnSpc>
                <a:spcPct val="150000"/>
              </a:lnSpc>
              <a:buNone/>
            </a:pPr>
            <a:endParaRPr lang="fa-IR" dirty="0" smtClean="0">
              <a:latin typeface="Cambria Math"/>
              <a:ea typeface="Cambria Math"/>
              <a:cs typeface="B Zar" pitchFamily="2" charset="-78"/>
            </a:endParaRPr>
          </a:p>
          <a:p>
            <a:pPr algn="r" rtl="1">
              <a:lnSpc>
                <a:spcPct val="220000"/>
              </a:lnSpc>
            </a:pPr>
            <a:r>
              <a:rPr lang="fa-IR" sz="3100" dirty="0">
                <a:cs typeface="B Zar" pitchFamily="2" charset="-78"/>
              </a:rPr>
              <a:t>سپس در </a:t>
            </a:r>
            <a:r>
              <a:rPr lang="fa-IR" sz="3100" dirty="0" smtClean="0">
                <a:cs typeface="B Zar" pitchFamily="2" charset="-78"/>
              </a:rPr>
              <a:t>فرمول                           ، </a:t>
            </a:r>
            <a:r>
              <a:rPr lang="en-US" sz="3100" dirty="0">
                <a:cs typeface="B Zar" pitchFamily="2" charset="-78"/>
              </a:rPr>
              <a:t>s </a:t>
            </a:r>
            <a:r>
              <a:rPr lang="fa-IR" sz="3100" dirty="0">
                <a:cs typeface="B Zar" pitchFamily="2" charset="-78"/>
              </a:rPr>
              <a:t> را به جای σ قرار داده و متغیر تصادفی جدیدی به نام </a:t>
            </a:r>
            <a:r>
              <a:rPr lang="en-US" sz="3100" dirty="0">
                <a:cs typeface="B Zar" pitchFamily="2" charset="-78"/>
              </a:rPr>
              <a:t>t</a:t>
            </a:r>
            <a:r>
              <a:rPr lang="fa-IR" sz="3100" dirty="0">
                <a:cs typeface="B Zar" pitchFamily="2" charset="-78"/>
              </a:rPr>
              <a:t> به شکل زیر به دست می آوریم:</a:t>
            </a:r>
          </a:p>
          <a:p>
            <a:pPr algn="r" rtl="1">
              <a:lnSpc>
                <a:spcPct val="150000"/>
              </a:lnSpc>
              <a:buNone/>
            </a:pPr>
            <a:endParaRPr lang="fa-IR" dirty="0">
              <a:cs typeface="B Zar" pitchFamily="2" charset="-78"/>
            </a:endParaRPr>
          </a:p>
          <a:p>
            <a:pPr algn="r" rtl="1">
              <a:lnSpc>
                <a:spcPct val="150000"/>
              </a:lnSpc>
              <a:buNone/>
            </a:pPr>
            <a:endParaRPr lang="fa-IR" dirty="0">
              <a:cs typeface="B Zar" pitchFamily="2" charset="-78"/>
            </a:endParaRPr>
          </a:p>
          <a:p>
            <a:pPr algn="r" rtl="1">
              <a:lnSpc>
                <a:spcPct val="150000"/>
              </a:lnSpc>
              <a:buNone/>
            </a:pPr>
            <a:r>
              <a:rPr lang="fa-IR" dirty="0" smtClean="0">
                <a:cs typeface="B Zar" pitchFamily="2" charset="-78"/>
              </a:rPr>
              <a:t>این </a:t>
            </a:r>
            <a:r>
              <a:rPr lang="fa-IR" dirty="0">
                <a:cs typeface="B Zar" pitchFamily="2" charset="-78"/>
              </a:rPr>
              <a:t>متغیر </a:t>
            </a:r>
            <a:r>
              <a:rPr lang="fa-IR" dirty="0" smtClean="0">
                <a:cs typeface="B Zar" pitchFamily="2" charset="-78"/>
              </a:rPr>
              <a:t>دارای توزیع تی استیودنت می باشد. </a:t>
            </a:r>
            <a:endParaRPr lang="fa-IR" dirty="0">
              <a:cs typeface="B Zar" pitchFamily="2" charset="-78"/>
            </a:endParaRPr>
          </a:p>
        </p:txBody>
      </p:sp>
      <p:sp>
        <p:nvSpPr>
          <p:cNvPr id="44034"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44036"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sp>
        <p:nvSpPr>
          <p:cNvPr id="44038"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44037" name="Picture 5"/>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019800" y="3581400"/>
            <a:ext cx="1028700" cy="847725"/>
          </a:xfrm>
          <a:prstGeom prst="rect">
            <a:avLst/>
          </a:prstGeom>
          <a:noFill/>
        </p:spPr>
      </p:pic>
      <p:sp>
        <p:nvSpPr>
          <p:cNvPr id="44040"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44039" name="Picture 7"/>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3886200" y="4343400"/>
            <a:ext cx="1168685" cy="990600"/>
          </a:xfrm>
          <a:prstGeom prst="rect">
            <a:avLst/>
          </a:prstGeom>
          <a:noFill/>
        </p:spPr>
      </p:pic>
      <p:sp>
        <p:nvSpPr>
          <p:cNvPr id="44042"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a-IR"/>
          </a:p>
        </p:txBody>
      </p:sp>
      <p:pic>
        <p:nvPicPr>
          <p:cNvPr id="44041" name="Picture 9"/>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914400" y="2667000"/>
            <a:ext cx="1781175" cy="6096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3200" b="1" dirty="0" smtClean="0">
                <a:cs typeface="B Mitra" pitchFamily="2" charset="-78"/>
              </a:rPr>
              <a:t>t </a:t>
            </a:r>
            <a:r>
              <a:rPr lang="fa-IR" sz="3200" b="1" dirty="0" smtClean="0">
                <a:cs typeface="B Mitra" pitchFamily="2" charset="-78"/>
              </a:rPr>
              <a:t>خواص توزیع</a:t>
            </a:r>
            <a:r>
              <a:rPr lang="fa-IR" sz="3200" b="1" dirty="0" smtClean="0">
                <a:solidFill>
                  <a:schemeClr val="accent1"/>
                </a:solidFill>
              </a:rPr>
              <a:t> </a:t>
            </a:r>
            <a:endParaRPr lang="fa-IR" sz="3200" b="1" dirty="0">
              <a:solidFill>
                <a:schemeClr val="accent1"/>
              </a:solidFill>
            </a:endParaRPr>
          </a:p>
        </p:txBody>
      </p:sp>
      <p:sp>
        <p:nvSpPr>
          <p:cNvPr id="3" name="Slide Number Placeholder 2"/>
          <p:cNvSpPr>
            <a:spLocks noGrp="1"/>
          </p:cNvSpPr>
          <p:nvPr>
            <p:ph type="sldNum" sz="quarter" idx="12"/>
          </p:nvPr>
        </p:nvSpPr>
        <p:spPr/>
        <p:txBody>
          <a:bodyPr/>
          <a:lstStyle/>
          <a:p>
            <a:fld id="{B8B84B47-3C1F-4CC9-A203-B2503F0E674F}" type="slidenum">
              <a:rPr lang="fa-IR" smtClean="0"/>
              <a:pPr/>
              <a:t>24</a:t>
            </a:fld>
            <a:endParaRPr lang="fa-IR"/>
          </a:p>
        </p:txBody>
      </p:sp>
      <p:sp>
        <p:nvSpPr>
          <p:cNvPr id="4" name="Content Placeholder 3"/>
          <p:cNvSpPr>
            <a:spLocks noGrp="1"/>
          </p:cNvSpPr>
          <p:nvPr>
            <p:ph sz="quarter" idx="1"/>
          </p:nvPr>
        </p:nvSpPr>
        <p:spPr>
          <a:xfrm>
            <a:off x="285720" y="1357298"/>
            <a:ext cx="8643998" cy="5072098"/>
          </a:xfrm>
        </p:spPr>
        <p:txBody>
          <a:bodyPr>
            <a:normAutofit fontScale="85000" lnSpcReduction="10000"/>
          </a:bodyPr>
          <a:lstStyle/>
          <a:p>
            <a:pPr marL="457200" indent="-457200" algn="justLow" rtl="1">
              <a:lnSpc>
                <a:spcPct val="150000"/>
              </a:lnSpc>
            </a:pPr>
            <a:r>
              <a:rPr lang="fa-IR" dirty="0" smtClean="0">
                <a:cs typeface="B Mitra" pitchFamily="2" charset="-78"/>
              </a:rPr>
              <a:t>متقارن و دارای میانگین صفر است.</a:t>
            </a:r>
          </a:p>
          <a:p>
            <a:pPr marL="457200" indent="-457200" algn="justLow" rtl="1">
              <a:lnSpc>
                <a:spcPct val="150000"/>
              </a:lnSpc>
            </a:pPr>
            <a:r>
              <a:rPr lang="fa-IR" dirty="0" smtClean="0">
                <a:cs typeface="B Mitra" pitchFamily="2" charset="-78"/>
              </a:rPr>
              <a:t>به طور کلی، دارای انحراف معیاری بزرگ تر از یک می باشد، ولی به هر اندازه که نمونه بزرگ شود، انحراف معیار آن به  عدد یک نزدیک تر می گردد.</a:t>
            </a:r>
          </a:p>
          <a:p>
            <a:pPr marL="457200" indent="-457200" algn="justLow" rtl="1">
              <a:lnSpc>
                <a:spcPct val="150000"/>
              </a:lnSpc>
            </a:pPr>
            <a:r>
              <a:rPr lang="fa-IR" dirty="0" smtClean="0">
                <a:cs typeface="B Mitra" pitchFamily="2" charset="-78"/>
              </a:rPr>
              <a:t>مقدار متغیر </a:t>
            </a:r>
            <a:r>
              <a:rPr lang="en-US" dirty="0" smtClean="0">
                <a:cs typeface="B Mitra" pitchFamily="2" charset="-78"/>
              </a:rPr>
              <a:t>t</a:t>
            </a:r>
            <a:r>
              <a:rPr lang="fa-IR" dirty="0" smtClean="0">
                <a:cs typeface="B Mitra" pitchFamily="2" charset="-78"/>
              </a:rPr>
              <a:t> همه مقادیر از </a:t>
            </a:r>
            <a:r>
              <a:rPr lang="fa-IR" dirty="0" smtClean="0">
                <a:latin typeface="Cambria Math"/>
                <a:ea typeface="Cambria Math"/>
                <a:cs typeface="B Mitra" pitchFamily="2" charset="-78"/>
              </a:rPr>
              <a:t>∞+  تا  ∞-  را می تواند به خود بگیرد.</a:t>
            </a:r>
          </a:p>
          <a:p>
            <a:pPr marL="457200" indent="-457200" algn="justLow" rtl="1">
              <a:lnSpc>
                <a:spcPct val="150000"/>
              </a:lnSpc>
            </a:pPr>
            <a:r>
              <a:rPr lang="fa-IR" dirty="0" smtClean="0">
                <a:latin typeface="Cambria Math"/>
                <a:ea typeface="Cambria Math"/>
                <a:cs typeface="B Mitra" pitchFamily="2" charset="-78"/>
              </a:rPr>
              <a:t>توزیع </a:t>
            </a:r>
            <a:r>
              <a:rPr lang="en-US" dirty="0" smtClean="0">
                <a:latin typeface="Cambria Math"/>
                <a:ea typeface="Cambria Math"/>
                <a:cs typeface="B Mitra" pitchFamily="2" charset="-78"/>
              </a:rPr>
              <a:t>t</a:t>
            </a:r>
            <a:r>
              <a:rPr lang="fa-IR" dirty="0" smtClean="0">
                <a:latin typeface="Cambria Math"/>
                <a:ea typeface="Cambria Math"/>
                <a:cs typeface="B Mitra" pitchFamily="2" charset="-78"/>
              </a:rPr>
              <a:t> در مقایسه با توزیع طبیعی در نقطه اوج خود از نوک تیزی کمتری برخوردار بوده و دنباله های ضخیم تری دارد.</a:t>
            </a:r>
          </a:p>
          <a:p>
            <a:pPr marL="457200" indent="-457200" algn="justLow" rtl="1">
              <a:lnSpc>
                <a:spcPct val="150000"/>
              </a:lnSpc>
            </a:pPr>
            <a:r>
              <a:rPr lang="fa-IR" dirty="0" smtClean="0">
                <a:latin typeface="Cambria Math"/>
                <a:ea typeface="Cambria Math"/>
                <a:cs typeface="B Mitra" pitchFamily="2" charset="-78"/>
              </a:rPr>
              <a:t>هر چه </a:t>
            </a:r>
            <a:r>
              <a:rPr lang="en-US" dirty="0" smtClean="0">
                <a:latin typeface="Cambria Math"/>
                <a:ea typeface="Cambria Math"/>
                <a:cs typeface="B Mitra" pitchFamily="2" charset="-78"/>
              </a:rPr>
              <a:t>n-1</a:t>
            </a:r>
            <a:r>
              <a:rPr lang="fa-IR" dirty="0" smtClean="0">
                <a:latin typeface="Cambria Math"/>
                <a:ea typeface="Cambria Math"/>
                <a:cs typeface="B Mitra" pitchFamily="2" charset="-78"/>
              </a:rPr>
              <a:t> (یا همان درجه آزادی) به بی نهایت نزدیک تر شود، توزیع  به توزیع طبیعی نزدیک تر می گردد.</a:t>
            </a:r>
            <a:endParaRPr lang="fa-IR" dirty="0">
              <a:cs typeface="B Mitra" pitchFamily="2" charset="-78"/>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62" name="Line 2"/>
          <p:cNvSpPr>
            <a:spLocks noChangeShapeType="1"/>
          </p:cNvSpPr>
          <p:nvPr/>
        </p:nvSpPr>
        <p:spPr bwMode="auto">
          <a:xfrm>
            <a:off x="2036763" y="5199063"/>
            <a:ext cx="1025525" cy="762000"/>
          </a:xfrm>
          <a:prstGeom prst="line">
            <a:avLst/>
          </a:prstGeom>
          <a:noFill/>
          <a:ln w="25400">
            <a:solidFill>
              <a:schemeClr val="tx1"/>
            </a:solidFill>
            <a:round/>
            <a:headEnd/>
            <a:tailEnd type="triangle" w="med" len="med"/>
          </a:ln>
          <a:effectLst/>
        </p:spPr>
        <p:txBody>
          <a:bodyPr wrap="none" anchor="ctr"/>
          <a:lstStyle/>
          <a:p>
            <a:endParaRPr lang="fa-IR"/>
          </a:p>
        </p:txBody>
      </p:sp>
      <p:sp>
        <p:nvSpPr>
          <p:cNvPr id="757763" name="Line 3"/>
          <p:cNvSpPr>
            <a:spLocks noChangeShapeType="1"/>
          </p:cNvSpPr>
          <p:nvPr/>
        </p:nvSpPr>
        <p:spPr bwMode="auto">
          <a:xfrm>
            <a:off x="2036763" y="5199063"/>
            <a:ext cx="574675" cy="665162"/>
          </a:xfrm>
          <a:prstGeom prst="line">
            <a:avLst/>
          </a:prstGeom>
          <a:noFill/>
          <a:ln w="25400">
            <a:solidFill>
              <a:schemeClr val="tx1"/>
            </a:solidFill>
            <a:round/>
            <a:headEnd/>
            <a:tailEnd type="triangle" w="med" len="med"/>
          </a:ln>
          <a:effectLst/>
        </p:spPr>
        <p:txBody>
          <a:bodyPr wrap="none" anchor="ctr"/>
          <a:lstStyle/>
          <a:p>
            <a:endParaRPr lang="fa-IR"/>
          </a:p>
        </p:txBody>
      </p:sp>
      <p:sp>
        <p:nvSpPr>
          <p:cNvPr id="757764" name="Rectangle 4"/>
          <p:cNvSpPr>
            <a:spLocks noGrp="1" noChangeArrowheads="1"/>
          </p:cNvSpPr>
          <p:nvPr>
            <p:ph type="title"/>
          </p:nvPr>
        </p:nvSpPr>
        <p:spPr>
          <a:xfrm>
            <a:off x="500034" y="0"/>
            <a:ext cx="7793037" cy="1462088"/>
          </a:xfrm>
        </p:spPr>
        <p:txBody>
          <a:bodyPr/>
          <a:lstStyle/>
          <a:p>
            <a:pPr algn="ctr"/>
            <a:r>
              <a:rPr lang="en-US" dirty="0"/>
              <a:t>Student’s t Distribution</a:t>
            </a:r>
          </a:p>
        </p:txBody>
      </p:sp>
      <p:sp>
        <p:nvSpPr>
          <p:cNvPr id="757765" name="Freeform 5"/>
          <p:cNvSpPr>
            <a:spLocks/>
          </p:cNvSpPr>
          <p:nvPr/>
        </p:nvSpPr>
        <p:spPr bwMode="auto">
          <a:xfrm>
            <a:off x="4643438" y="4868863"/>
            <a:ext cx="3014662" cy="1209675"/>
          </a:xfrm>
          <a:custGeom>
            <a:avLst/>
            <a:gdLst/>
            <a:ahLst/>
            <a:cxnLst>
              <a:cxn ang="0">
                <a:pos x="1898" y="761"/>
              </a:cxn>
              <a:cxn ang="0">
                <a:pos x="1700" y="753"/>
              </a:cxn>
              <a:cxn ang="0">
                <a:pos x="1599" y="744"/>
              </a:cxn>
              <a:cxn ang="0">
                <a:pos x="1500" y="732"/>
              </a:cxn>
              <a:cxn ang="0">
                <a:pos x="1400" y="713"/>
              </a:cxn>
              <a:cxn ang="0">
                <a:pos x="1299" y="690"/>
              </a:cxn>
              <a:cxn ang="0">
                <a:pos x="1200" y="659"/>
              </a:cxn>
              <a:cxn ang="0">
                <a:pos x="1000" y="571"/>
              </a:cxn>
              <a:cxn ang="0">
                <a:pos x="799" y="446"/>
              </a:cxn>
              <a:cxn ang="0">
                <a:pos x="599" y="298"/>
              </a:cxn>
              <a:cxn ang="0">
                <a:pos x="500" y="221"/>
              </a:cxn>
              <a:cxn ang="0">
                <a:pos x="401" y="151"/>
              </a:cxn>
              <a:cxn ang="0">
                <a:pos x="299" y="89"/>
              </a:cxn>
              <a:cxn ang="0">
                <a:pos x="200" y="41"/>
              </a:cxn>
              <a:cxn ang="0">
                <a:pos x="99" y="10"/>
              </a:cxn>
              <a:cxn ang="0">
                <a:pos x="0" y="0"/>
              </a:cxn>
            </a:cxnLst>
            <a:rect l="0" t="0" r="r" b="b"/>
            <a:pathLst>
              <a:path w="1899" h="762">
                <a:moveTo>
                  <a:pt x="1898" y="761"/>
                </a:moveTo>
                <a:lnTo>
                  <a:pt x="1700" y="753"/>
                </a:lnTo>
                <a:lnTo>
                  <a:pt x="1599" y="744"/>
                </a:lnTo>
                <a:lnTo>
                  <a:pt x="1500" y="732"/>
                </a:lnTo>
                <a:lnTo>
                  <a:pt x="1400" y="713"/>
                </a:lnTo>
                <a:lnTo>
                  <a:pt x="1299" y="690"/>
                </a:lnTo>
                <a:lnTo>
                  <a:pt x="1200" y="659"/>
                </a:lnTo>
                <a:lnTo>
                  <a:pt x="1000" y="571"/>
                </a:lnTo>
                <a:lnTo>
                  <a:pt x="799" y="446"/>
                </a:lnTo>
                <a:lnTo>
                  <a:pt x="599" y="298"/>
                </a:lnTo>
                <a:lnTo>
                  <a:pt x="500" y="221"/>
                </a:lnTo>
                <a:lnTo>
                  <a:pt x="401" y="151"/>
                </a:lnTo>
                <a:lnTo>
                  <a:pt x="299" y="89"/>
                </a:lnTo>
                <a:lnTo>
                  <a:pt x="200" y="41"/>
                </a:lnTo>
                <a:lnTo>
                  <a:pt x="99" y="10"/>
                </a:lnTo>
                <a:lnTo>
                  <a:pt x="0" y="0"/>
                </a:lnTo>
              </a:path>
            </a:pathLst>
          </a:custGeom>
          <a:noFill/>
          <a:ln w="50800" cap="rnd" cmpd="sng">
            <a:solidFill>
              <a:schemeClr val="hlink"/>
            </a:solidFill>
            <a:prstDash val="solid"/>
            <a:round/>
            <a:headEnd type="none" w="med" len="med"/>
            <a:tailEnd type="none" w="med" len="med"/>
          </a:ln>
          <a:effectLst/>
        </p:spPr>
        <p:txBody>
          <a:bodyPr/>
          <a:lstStyle/>
          <a:p>
            <a:endParaRPr lang="fa-IR"/>
          </a:p>
        </p:txBody>
      </p:sp>
      <p:sp>
        <p:nvSpPr>
          <p:cNvPr id="757766" name="Freeform 6"/>
          <p:cNvSpPr>
            <a:spLocks/>
          </p:cNvSpPr>
          <p:nvPr/>
        </p:nvSpPr>
        <p:spPr bwMode="auto">
          <a:xfrm>
            <a:off x="1628775" y="4868863"/>
            <a:ext cx="3016250" cy="1209675"/>
          </a:xfrm>
          <a:custGeom>
            <a:avLst/>
            <a:gdLst/>
            <a:ahLst/>
            <a:cxnLst>
              <a:cxn ang="0">
                <a:pos x="0" y="761"/>
              </a:cxn>
              <a:cxn ang="0">
                <a:pos x="201" y="753"/>
              </a:cxn>
              <a:cxn ang="0">
                <a:pos x="300" y="744"/>
              </a:cxn>
              <a:cxn ang="0">
                <a:pos x="399" y="732"/>
              </a:cxn>
              <a:cxn ang="0">
                <a:pos x="500" y="713"/>
              </a:cxn>
              <a:cxn ang="0">
                <a:pos x="599" y="690"/>
              </a:cxn>
              <a:cxn ang="0">
                <a:pos x="701" y="659"/>
              </a:cxn>
              <a:cxn ang="0">
                <a:pos x="899" y="571"/>
              </a:cxn>
              <a:cxn ang="0">
                <a:pos x="1099" y="446"/>
              </a:cxn>
              <a:cxn ang="0">
                <a:pos x="1300" y="298"/>
              </a:cxn>
              <a:cxn ang="0">
                <a:pos x="1399" y="221"/>
              </a:cxn>
              <a:cxn ang="0">
                <a:pos x="1500" y="151"/>
              </a:cxn>
              <a:cxn ang="0">
                <a:pos x="1599" y="89"/>
              </a:cxn>
              <a:cxn ang="0">
                <a:pos x="1698" y="41"/>
              </a:cxn>
              <a:cxn ang="0">
                <a:pos x="1800" y="10"/>
              </a:cxn>
              <a:cxn ang="0">
                <a:pos x="1899" y="0"/>
              </a:cxn>
            </a:cxnLst>
            <a:rect l="0" t="0" r="r" b="b"/>
            <a:pathLst>
              <a:path w="1900" h="762">
                <a:moveTo>
                  <a:pt x="0" y="761"/>
                </a:moveTo>
                <a:lnTo>
                  <a:pt x="201" y="753"/>
                </a:lnTo>
                <a:lnTo>
                  <a:pt x="300" y="744"/>
                </a:lnTo>
                <a:lnTo>
                  <a:pt x="399" y="732"/>
                </a:lnTo>
                <a:lnTo>
                  <a:pt x="500" y="713"/>
                </a:lnTo>
                <a:lnTo>
                  <a:pt x="599" y="690"/>
                </a:lnTo>
                <a:lnTo>
                  <a:pt x="701" y="659"/>
                </a:lnTo>
                <a:lnTo>
                  <a:pt x="899" y="571"/>
                </a:lnTo>
                <a:lnTo>
                  <a:pt x="1099" y="446"/>
                </a:lnTo>
                <a:lnTo>
                  <a:pt x="1300" y="298"/>
                </a:lnTo>
                <a:lnTo>
                  <a:pt x="1399" y="221"/>
                </a:lnTo>
                <a:lnTo>
                  <a:pt x="1500" y="151"/>
                </a:lnTo>
                <a:lnTo>
                  <a:pt x="1599" y="89"/>
                </a:lnTo>
                <a:lnTo>
                  <a:pt x="1698" y="41"/>
                </a:lnTo>
                <a:lnTo>
                  <a:pt x="1800" y="10"/>
                </a:lnTo>
                <a:lnTo>
                  <a:pt x="1899" y="0"/>
                </a:lnTo>
              </a:path>
            </a:pathLst>
          </a:custGeom>
          <a:noFill/>
          <a:ln w="50800" cap="rnd" cmpd="sng">
            <a:solidFill>
              <a:schemeClr val="hlink"/>
            </a:solidFill>
            <a:prstDash val="solid"/>
            <a:round/>
            <a:headEnd type="none" w="med" len="med"/>
            <a:tailEnd type="none" w="med" len="med"/>
          </a:ln>
          <a:effectLst/>
        </p:spPr>
        <p:txBody>
          <a:bodyPr/>
          <a:lstStyle/>
          <a:p>
            <a:endParaRPr lang="fa-IR"/>
          </a:p>
        </p:txBody>
      </p:sp>
      <p:sp>
        <p:nvSpPr>
          <p:cNvPr id="757767" name="Freeform 7"/>
          <p:cNvSpPr>
            <a:spLocks/>
          </p:cNvSpPr>
          <p:nvPr/>
        </p:nvSpPr>
        <p:spPr bwMode="auto">
          <a:xfrm>
            <a:off x="4643438" y="4257675"/>
            <a:ext cx="2041525" cy="1820863"/>
          </a:xfrm>
          <a:custGeom>
            <a:avLst/>
            <a:gdLst/>
            <a:ahLst/>
            <a:cxnLst>
              <a:cxn ang="0">
                <a:pos x="1285" y="1146"/>
              </a:cxn>
              <a:cxn ang="0">
                <a:pos x="1150" y="1131"/>
              </a:cxn>
              <a:cxn ang="0">
                <a:pos x="1082" y="1119"/>
              </a:cxn>
              <a:cxn ang="0">
                <a:pos x="1014" y="1100"/>
              </a:cxn>
              <a:cxn ang="0">
                <a:pos x="946" y="1075"/>
              </a:cxn>
              <a:cxn ang="0">
                <a:pos x="880" y="1038"/>
              </a:cxn>
              <a:cxn ang="0">
                <a:pos x="812" y="993"/>
              </a:cxn>
              <a:cxn ang="0">
                <a:pos x="675" y="858"/>
              </a:cxn>
              <a:cxn ang="0">
                <a:pos x="541" y="672"/>
              </a:cxn>
              <a:cxn ang="0">
                <a:pos x="407" y="447"/>
              </a:cxn>
              <a:cxn ang="0">
                <a:pos x="339" y="333"/>
              </a:cxn>
              <a:cxn ang="0">
                <a:pos x="270" y="225"/>
              </a:cxn>
              <a:cxn ang="0">
                <a:pos x="202" y="132"/>
              </a:cxn>
              <a:cxn ang="0">
                <a:pos x="136" y="60"/>
              </a:cxn>
              <a:cxn ang="0">
                <a:pos x="68" y="14"/>
              </a:cxn>
              <a:cxn ang="0">
                <a:pos x="0" y="0"/>
              </a:cxn>
            </a:cxnLst>
            <a:rect l="0" t="0" r="r" b="b"/>
            <a:pathLst>
              <a:path w="1286" h="1147">
                <a:moveTo>
                  <a:pt x="1285" y="1146"/>
                </a:moveTo>
                <a:lnTo>
                  <a:pt x="1150" y="1131"/>
                </a:lnTo>
                <a:lnTo>
                  <a:pt x="1082" y="1119"/>
                </a:lnTo>
                <a:lnTo>
                  <a:pt x="1014" y="1100"/>
                </a:lnTo>
                <a:lnTo>
                  <a:pt x="946" y="1075"/>
                </a:lnTo>
                <a:lnTo>
                  <a:pt x="880" y="1038"/>
                </a:lnTo>
                <a:lnTo>
                  <a:pt x="812" y="993"/>
                </a:lnTo>
                <a:lnTo>
                  <a:pt x="675" y="858"/>
                </a:lnTo>
                <a:lnTo>
                  <a:pt x="541" y="672"/>
                </a:lnTo>
                <a:lnTo>
                  <a:pt x="407" y="447"/>
                </a:lnTo>
                <a:lnTo>
                  <a:pt x="339" y="333"/>
                </a:lnTo>
                <a:lnTo>
                  <a:pt x="270" y="225"/>
                </a:lnTo>
                <a:lnTo>
                  <a:pt x="202" y="132"/>
                </a:lnTo>
                <a:lnTo>
                  <a:pt x="136" y="60"/>
                </a:lnTo>
                <a:lnTo>
                  <a:pt x="68" y="14"/>
                </a:lnTo>
                <a:lnTo>
                  <a:pt x="0" y="0"/>
                </a:lnTo>
              </a:path>
            </a:pathLst>
          </a:custGeom>
          <a:noFill/>
          <a:ln w="50800" cap="rnd" cmpd="sng">
            <a:solidFill>
              <a:schemeClr val="folHlink"/>
            </a:solidFill>
            <a:prstDash val="solid"/>
            <a:round/>
            <a:headEnd type="none" w="med" len="med"/>
            <a:tailEnd type="none" w="med" len="med"/>
          </a:ln>
          <a:effectLst/>
        </p:spPr>
        <p:txBody>
          <a:bodyPr/>
          <a:lstStyle/>
          <a:p>
            <a:endParaRPr lang="fa-IR"/>
          </a:p>
        </p:txBody>
      </p:sp>
      <p:sp>
        <p:nvSpPr>
          <p:cNvPr id="757768" name="Freeform 8"/>
          <p:cNvSpPr>
            <a:spLocks/>
          </p:cNvSpPr>
          <p:nvPr/>
        </p:nvSpPr>
        <p:spPr bwMode="auto">
          <a:xfrm>
            <a:off x="2603500" y="4257675"/>
            <a:ext cx="2041525" cy="1820863"/>
          </a:xfrm>
          <a:custGeom>
            <a:avLst/>
            <a:gdLst/>
            <a:ahLst/>
            <a:cxnLst>
              <a:cxn ang="0">
                <a:pos x="0" y="1146"/>
              </a:cxn>
              <a:cxn ang="0">
                <a:pos x="136" y="1131"/>
              </a:cxn>
              <a:cxn ang="0">
                <a:pos x="204" y="1119"/>
              </a:cxn>
              <a:cxn ang="0">
                <a:pos x="270" y="1100"/>
              </a:cxn>
              <a:cxn ang="0">
                <a:pos x="339" y="1075"/>
              </a:cxn>
              <a:cxn ang="0">
                <a:pos x="407" y="1038"/>
              </a:cxn>
              <a:cxn ang="0">
                <a:pos x="473" y="993"/>
              </a:cxn>
              <a:cxn ang="0">
                <a:pos x="609" y="858"/>
              </a:cxn>
              <a:cxn ang="0">
                <a:pos x="743" y="672"/>
              </a:cxn>
              <a:cxn ang="0">
                <a:pos x="880" y="447"/>
              </a:cxn>
              <a:cxn ang="0">
                <a:pos x="946" y="333"/>
              </a:cxn>
              <a:cxn ang="0">
                <a:pos x="1014" y="225"/>
              </a:cxn>
              <a:cxn ang="0">
                <a:pos x="1082" y="132"/>
              </a:cxn>
              <a:cxn ang="0">
                <a:pos x="1150" y="60"/>
              </a:cxn>
              <a:cxn ang="0">
                <a:pos x="1217" y="14"/>
              </a:cxn>
              <a:cxn ang="0">
                <a:pos x="1285" y="0"/>
              </a:cxn>
            </a:cxnLst>
            <a:rect l="0" t="0" r="r" b="b"/>
            <a:pathLst>
              <a:path w="1286" h="1147">
                <a:moveTo>
                  <a:pt x="0" y="1146"/>
                </a:moveTo>
                <a:lnTo>
                  <a:pt x="136" y="1131"/>
                </a:lnTo>
                <a:lnTo>
                  <a:pt x="204" y="1119"/>
                </a:lnTo>
                <a:lnTo>
                  <a:pt x="270" y="1100"/>
                </a:lnTo>
                <a:lnTo>
                  <a:pt x="339" y="1075"/>
                </a:lnTo>
                <a:lnTo>
                  <a:pt x="407" y="1038"/>
                </a:lnTo>
                <a:lnTo>
                  <a:pt x="473" y="993"/>
                </a:lnTo>
                <a:lnTo>
                  <a:pt x="609" y="858"/>
                </a:lnTo>
                <a:lnTo>
                  <a:pt x="743" y="672"/>
                </a:lnTo>
                <a:lnTo>
                  <a:pt x="880" y="447"/>
                </a:lnTo>
                <a:lnTo>
                  <a:pt x="946" y="333"/>
                </a:lnTo>
                <a:lnTo>
                  <a:pt x="1014" y="225"/>
                </a:lnTo>
                <a:lnTo>
                  <a:pt x="1082" y="132"/>
                </a:lnTo>
                <a:lnTo>
                  <a:pt x="1150" y="60"/>
                </a:lnTo>
                <a:lnTo>
                  <a:pt x="1217" y="14"/>
                </a:lnTo>
                <a:lnTo>
                  <a:pt x="1285" y="0"/>
                </a:lnTo>
              </a:path>
            </a:pathLst>
          </a:custGeom>
          <a:noFill/>
          <a:ln w="50800" cap="rnd" cmpd="sng">
            <a:solidFill>
              <a:schemeClr val="folHlink"/>
            </a:solidFill>
            <a:prstDash val="solid"/>
            <a:round/>
            <a:headEnd type="none" w="med" len="med"/>
            <a:tailEnd type="none" w="med" len="med"/>
          </a:ln>
          <a:effectLst/>
        </p:spPr>
        <p:txBody>
          <a:bodyPr/>
          <a:lstStyle/>
          <a:p>
            <a:endParaRPr lang="fa-IR"/>
          </a:p>
        </p:txBody>
      </p:sp>
      <p:sp>
        <p:nvSpPr>
          <p:cNvPr id="757769" name="Rectangle 9"/>
          <p:cNvSpPr>
            <a:spLocks noChangeArrowheads="1"/>
          </p:cNvSpPr>
          <p:nvPr/>
        </p:nvSpPr>
        <p:spPr bwMode="auto">
          <a:xfrm>
            <a:off x="7993063" y="5953125"/>
            <a:ext cx="293687" cy="576263"/>
          </a:xfrm>
          <a:prstGeom prst="rect">
            <a:avLst/>
          </a:prstGeom>
          <a:noFill/>
          <a:ln w="12700">
            <a:noFill/>
            <a:miter lim="800000"/>
            <a:headEnd/>
            <a:tailEnd/>
          </a:ln>
          <a:effectLst/>
        </p:spPr>
        <p:txBody>
          <a:bodyPr wrap="none" lIns="90488" tIns="44450" rIns="90488" bIns="44450">
            <a:spAutoFit/>
          </a:bodyPr>
          <a:lstStyle/>
          <a:p>
            <a:r>
              <a:rPr lang="en-US" sz="3200" b="0">
                <a:latin typeface="Arial" pitchFamily="34" charset="0"/>
              </a:rPr>
              <a:t>t</a:t>
            </a:r>
          </a:p>
        </p:txBody>
      </p:sp>
      <p:sp>
        <p:nvSpPr>
          <p:cNvPr id="757770" name="Line 10"/>
          <p:cNvSpPr>
            <a:spLocks noChangeShapeType="1"/>
          </p:cNvSpPr>
          <p:nvPr/>
        </p:nvSpPr>
        <p:spPr bwMode="auto">
          <a:xfrm flipH="1">
            <a:off x="4627563" y="3598863"/>
            <a:ext cx="0" cy="2590800"/>
          </a:xfrm>
          <a:prstGeom prst="line">
            <a:avLst/>
          </a:prstGeom>
          <a:noFill/>
          <a:ln w="19050" cap="rnd">
            <a:solidFill>
              <a:schemeClr val="tx1"/>
            </a:solidFill>
            <a:prstDash val="sysDot"/>
            <a:round/>
            <a:headEnd/>
            <a:tailEnd/>
          </a:ln>
          <a:effectLst/>
        </p:spPr>
        <p:txBody>
          <a:bodyPr wrap="none" anchor="ctr"/>
          <a:lstStyle/>
          <a:p>
            <a:endParaRPr lang="fa-IR"/>
          </a:p>
        </p:txBody>
      </p:sp>
      <p:sp>
        <p:nvSpPr>
          <p:cNvPr id="757771" name="Freeform 11"/>
          <p:cNvSpPr>
            <a:spLocks/>
          </p:cNvSpPr>
          <p:nvPr/>
        </p:nvSpPr>
        <p:spPr bwMode="auto">
          <a:xfrm>
            <a:off x="4627563" y="3581400"/>
            <a:ext cx="1365250" cy="2527300"/>
          </a:xfrm>
          <a:custGeom>
            <a:avLst/>
            <a:gdLst/>
            <a:ahLst/>
            <a:cxnLst>
              <a:cxn ang="0">
                <a:pos x="859" y="1591"/>
              </a:cxn>
              <a:cxn ang="0">
                <a:pos x="770" y="1572"/>
              </a:cxn>
              <a:cxn ang="0">
                <a:pos x="725" y="1554"/>
              </a:cxn>
              <a:cxn ang="0">
                <a:pos x="679" y="1529"/>
              </a:cxn>
              <a:cxn ang="0">
                <a:pos x="634" y="1492"/>
              </a:cxn>
              <a:cxn ang="0">
                <a:pos x="589" y="1442"/>
              </a:cxn>
              <a:cxn ang="0">
                <a:pos x="543" y="1378"/>
              </a:cxn>
              <a:cxn ang="0">
                <a:pos x="452" y="1192"/>
              </a:cxn>
              <a:cxn ang="0">
                <a:pos x="361" y="933"/>
              </a:cxn>
              <a:cxn ang="0">
                <a:pos x="272" y="621"/>
              </a:cxn>
              <a:cxn ang="0">
                <a:pos x="227" y="462"/>
              </a:cxn>
              <a:cxn ang="0">
                <a:pos x="182" y="313"/>
              </a:cxn>
              <a:cxn ang="0">
                <a:pos x="136" y="184"/>
              </a:cxn>
              <a:cxn ang="0">
                <a:pos x="91" y="85"/>
              </a:cxn>
              <a:cxn ang="0">
                <a:pos x="45" y="21"/>
              </a:cxn>
              <a:cxn ang="0">
                <a:pos x="0" y="0"/>
              </a:cxn>
            </a:cxnLst>
            <a:rect l="0" t="0" r="r" b="b"/>
            <a:pathLst>
              <a:path w="860" h="1592">
                <a:moveTo>
                  <a:pt x="859" y="1591"/>
                </a:moveTo>
                <a:lnTo>
                  <a:pt x="770" y="1572"/>
                </a:lnTo>
                <a:lnTo>
                  <a:pt x="725" y="1554"/>
                </a:lnTo>
                <a:lnTo>
                  <a:pt x="679" y="1529"/>
                </a:lnTo>
                <a:lnTo>
                  <a:pt x="634" y="1492"/>
                </a:lnTo>
                <a:lnTo>
                  <a:pt x="589" y="1442"/>
                </a:lnTo>
                <a:lnTo>
                  <a:pt x="543" y="1378"/>
                </a:lnTo>
                <a:lnTo>
                  <a:pt x="452" y="1192"/>
                </a:lnTo>
                <a:lnTo>
                  <a:pt x="361" y="933"/>
                </a:lnTo>
                <a:lnTo>
                  <a:pt x="272" y="621"/>
                </a:lnTo>
                <a:lnTo>
                  <a:pt x="227" y="462"/>
                </a:lnTo>
                <a:lnTo>
                  <a:pt x="182" y="313"/>
                </a:lnTo>
                <a:lnTo>
                  <a:pt x="136" y="184"/>
                </a:lnTo>
                <a:lnTo>
                  <a:pt x="91" y="85"/>
                </a:lnTo>
                <a:lnTo>
                  <a:pt x="45" y="21"/>
                </a:lnTo>
                <a:lnTo>
                  <a:pt x="0" y="0"/>
                </a:lnTo>
              </a:path>
            </a:pathLst>
          </a:custGeom>
          <a:noFill/>
          <a:ln w="50800" cap="rnd" cmpd="sng">
            <a:solidFill>
              <a:schemeClr val="accent2"/>
            </a:solidFill>
            <a:prstDash val="solid"/>
            <a:round/>
            <a:headEnd type="none" w="med" len="med"/>
            <a:tailEnd type="none" w="med" len="med"/>
          </a:ln>
          <a:effectLst/>
        </p:spPr>
        <p:txBody>
          <a:bodyPr/>
          <a:lstStyle/>
          <a:p>
            <a:endParaRPr lang="fa-IR"/>
          </a:p>
        </p:txBody>
      </p:sp>
      <p:sp>
        <p:nvSpPr>
          <p:cNvPr id="757772" name="Freeform 12"/>
          <p:cNvSpPr>
            <a:spLocks/>
          </p:cNvSpPr>
          <p:nvPr/>
        </p:nvSpPr>
        <p:spPr bwMode="auto">
          <a:xfrm>
            <a:off x="3278188" y="3551238"/>
            <a:ext cx="1366837" cy="2527300"/>
          </a:xfrm>
          <a:custGeom>
            <a:avLst/>
            <a:gdLst/>
            <a:ahLst/>
            <a:cxnLst>
              <a:cxn ang="0">
                <a:pos x="0" y="1591"/>
              </a:cxn>
              <a:cxn ang="0">
                <a:pos x="91" y="1572"/>
              </a:cxn>
              <a:cxn ang="0">
                <a:pos x="137" y="1554"/>
              </a:cxn>
              <a:cxn ang="0">
                <a:pos x="182" y="1529"/>
              </a:cxn>
              <a:cxn ang="0">
                <a:pos x="226" y="1492"/>
              </a:cxn>
              <a:cxn ang="0">
                <a:pos x="271" y="1442"/>
              </a:cxn>
              <a:cxn ang="0">
                <a:pos x="316" y="1378"/>
              </a:cxn>
              <a:cxn ang="0">
                <a:pos x="407" y="1192"/>
              </a:cxn>
              <a:cxn ang="0">
                <a:pos x="498" y="933"/>
              </a:cxn>
              <a:cxn ang="0">
                <a:pos x="589" y="621"/>
              </a:cxn>
              <a:cxn ang="0">
                <a:pos x="635" y="462"/>
              </a:cxn>
              <a:cxn ang="0">
                <a:pos x="680" y="313"/>
              </a:cxn>
              <a:cxn ang="0">
                <a:pos x="723" y="184"/>
              </a:cxn>
              <a:cxn ang="0">
                <a:pos x="769" y="85"/>
              </a:cxn>
              <a:cxn ang="0">
                <a:pos x="814" y="21"/>
              </a:cxn>
              <a:cxn ang="0">
                <a:pos x="860" y="0"/>
              </a:cxn>
            </a:cxnLst>
            <a:rect l="0" t="0" r="r" b="b"/>
            <a:pathLst>
              <a:path w="861" h="1592">
                <a:moveTo>
                  <a:pt x="0" y="1591"/>
                </a:moveTo>
                <a:lnTo>
                  <a:pt x="91" y="1572"/>
                </a:lnTo>
                <a:lnTo>
                  <a:pt x="137" y="1554"/>
                </a:lnTo>
                <a:lnTo>
                  <a:pt x="182" y="1529"/>
                </a:lnTo>
                <a:lnTo>
                  <a:pt x="226" y="1492"/>
                </a:lnTo>
                <a:lnTo>
                  <a:pt x="271" y="1442"/>
                </a:lnTo>
                <a:lnTo>
                  <a:pt x="316" y="1378"/>
                </a:lnTo>
                <a:lnTo>
                  <a:pt x="407" y="1192"/>
                </a:lnTo>
                <a:lnTo>
                  <a:pt x="498" y="933"/>
                </a:lnTo>
                <a:lnTo>
                  <a:pt x="589" y="621"/>
                </a:lnTo>
                <a:lnTo>
                  <a:pt x="635" y="462"/>
                </a:lnTo>
                <a:lnTo>
                  <a:pt x="680" y="313"/>
                </a:lnTo>
                <a:lnTo>
                  <a:pt x="723" y="184"/>
                </a:lnTo>
                <a:lnTo>
                  <a:pt x="769" y="85"/>
                </a:lnTo>
                <a:lnTo>
                  <a:pt x="814" y="21"/>
                </a:lnTo>
                <a:lnTo>
                  <a:pt x="860" y="0"/>
                </a:lnTo>
              </a:path>
            </a:pathLst>
          </a:custGeom>
          <a:noFill/>
          <a:ln w="50800" cap="rnd" cmpd="sng">
            <a:solidFill>
              <a:schemeClr val="accent2"/>
            </a:solidFill>
            <a:prstDash val="solid"/>
            <a:round/>
            <a:headEnd type="none" w="med" len="med"/>
            <a:tailEnd type="none" w="med" len="med"/>
          </a:ln>
          <a:effectLst/>
        </p:spPr>
        <p:txBody>
          <a:bodyPr/>
          <a:lstStyle/>
          <a:p>
            <a:endParaRPr lang="fa-IR"/>
          </a:p>
        </p:txBody>
      </p:sp>
      <p:sp>
        <p:nvSpPr>
          <p:cNvPr id="757773" name="Line 13"/>
          <p:cNvSpPr>
            <a:spLocks noChangeShapeType="1"/>
          </p:cNvSpPr>
          <p:nvPr/>
        </p:nvSpPr>
        <p:spPr bwMode="auto">
          <a:xfrm>
            <a:off x="7877175"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4" name="Line 14"/>
          <p:cNvSpPr>
            <a:spLocks noChangeShapeType="1"/>
          </p:cNvSpPr>
          <p:nvPr/>
        </p:nvSpPr>
        <p:spPr bwMode="auto">
          <a:xfrm>
            <a:off x="7231063"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5" name="Line 15"/>
          <p:cNvSpPr>
            <a:spLocks noChangeShapeType="1"/>
          </p:cNvSpPr>
          <p:nvPr/>
        </p:nvSpPr>
        <p:spPr bwMode="auto">
          <a:xfrm>
            <a:off x="6581775"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6" name="Line 16"/>
          <p:cNvSpPr>
            <a:spLocks noChangeShapeType="1"/>
          </p:cNvSpPr>
          <p:nvPr/>
        </p:nvSpPr>
        <p:spPr bwMode="auto">
          <a:xfrm>
            <a:off x="5935663"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7" name="Line 17"/>
          <p:cNvSpPr>
            <a:spLocks noChangeShapeType="1"/>
          </p:cNvSpPr>
          <p:nvPr/>
        </p:nvSpPr>
        <p:spPr bwMode="auto">
          <a:xfrm>
            <a:off x="5289550"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8" name="Line 18"/>
          <p:cNvSpPr>
            <a:spLocks noChangeShapeType="1"/>
          </p:cNvSpPr>
          <p:nvPr/>
        </p:nvSpPr>
        <p:spPr bwMode="auto">
          <a:xfrm>
            <a:off x="4643438"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79" name="Line 19"/>
          <p:cNvSpPr>
            <a:spLocks noChangeShapeType="1"/>
          </p:cNvSpPr>
          <p:nvPr/>
        </p:nvSpPr>
        <p:spPr bwMode="auto">
          <a:xfrm>
            <a:off x="3997325"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80" name="Line 20"/>
          <p:cNvSpPr>
            <a:spLocks noChangeShapeType="1"/>
          </p:cNvSpPr>
          <p:nvPr/>
        </p:nvSpPr>
        <p:spPr bwMode="auto">
          <a:xfrm>
            <a:off x="3351213"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81" name="Line 21"/>
          <p:cNvSpPr>
            <a:spLocks noChangeShapeType="1"/>
          </p:cNvSpPr>
          <p:nvPr/>
        </p:nvSpPr>
        <p:spPr bwMode="auto">
          <a:xfrm>
            <a:off x="2705100"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82" name="Line 22"/>
          <p:cNvSpPr>
            <a:spLocks noChangeShapeType="1"/>
          </p:cNvSpPr>
          <p:nvPr/>
        </p:nvSpPr>
        <p:spPr bwMode="auto">
          <a:xfrm>
            <a:off x="2058988" y="6094413"/>
            <a:ext cx="0" cy="1587"/>
          </a:xfrm>
          <a:prstGeom prst="line">
            <a:avLst/>
          </a:prstGeom>
          <a:noFill/>
          <a:ln w="25400">
            <a:solidFill>
              <a:schemeClr val="tx1"/>
            </a:solidFill>
            <a:round/>
            <a:headEnd/>
            <a:tailEnd/>
          </a:ln>
          <a:effectLst/>
        </p:spPr>
        <p:txBody>
          <a:bodyPr wrap="none" anchor="ctr"/>
          <a:lstStyle/>
          <a:p>
            <a:endParaRPr lang="fa-IR"/>
          </a:p>
        </p:txBody>
      </p:sp>
      <p:sp>
        <p:nvSpPr>
          <p:cNvPr id="757783" name="Rectangle 23"/>
          <p:cNvSpPr>
            <a:spLocks noChangeArrowheads="1"/>
          </p:cNvSpPr>
          <p:nvPr/>
        </p:nvSpPr>
        <p:spPr bwMode="auto">
          <a:xfrm>
            <a:off x="4246563" y="6113463"/>
            <a:ext cx="796925" cy="515937"/>
          </a:xfrm>
          <a:prstGeom prst="rect">
            <a:avLst/>
          </a:prstGeom>
          <a:noFill/>
          <a:ln w="12700">
            <a:noFill/>
            <a:miter lim="800000"/>
            <a:headEnd/>
            <a:tailEnd/>
          </a:ln>
          <a:effectLst/>
        </p:spPr>
        <p:txBody>
          <a:bodyPr lIns="90488" tIns="44450" rIns="90488" bIns="44450">
            <a:spAutoFit/>
          </a:bodyPr>
          <a:lstStyle/>
          <a:p>
            <a:pPr algn="ctr">
              <a:spcBef>
                <a:spcPct val="50000"/>
              </a:spcBef>
            </a:pPr>
            <a:r>
              <a:rPr lang="en-US" sz="2800" b="0">
                <a:latin typeface="Arial" pitchFamily="34" charset="0"/>
              </a:rPr>
              <a:t>0</a:t>
            </a:r>
          </a:p>
        </p:txBody>
      </p:sp>
      <p:sp>
        <p:nvSpPr>
          <p:cNvPr id="757784" name="Line 24"/>
          <p:cNvSpPr>
            <a:spLocks noChangeShapeType="1"/>
          </p:cNvSpPr>
          <p:nvPr/>
        </p:nvSpPr>
        <p:spPr bwMode="auto">
          <a:xfrm flipH="1">
            <a:off x="6110288" y="4970463"/>
            <a:ext cx="685800" cy="685800"/>
          </a:xfrm>
          <a:prstGeom prst="line">
            <a:avLst/>
          </a:prstGeom>
          <a:noFill/>
          <a:ln w="25400">
            <a:solidFill>
              <a:schemeClr val="tx1"/>
            </a:solidFill>
            <a:round/>
            <a:headEnd/>
            <a:tailEnd type="triangle" w="med" len="med"/>
          </a:ln>
          <a:effectLst/>
        </p:spPr>
        <p:txBody>
          <a:bodyPr wrap="none" anchor="ctr"/>
          <a:lstStyle/>
          <a:p>
            <a:endParaRPr lang="fa-IR"/>
          </a:p>
        </p:txBody>
      </p:sp>
      <p:sp>
        <p:nvSpPr>
          <p:cNvPr id="757785" name="Rectangle 25"/>
          <p:cNvSpPr>
            <a:spLocks noChangeArrowheads="1"/>
          </p:cNvSpPr>
          <p:nvPr/>
        </p:nvSpPr>
        <p:spPr bwMode="auto">
          <a:xfrm>
            <a:off x="6608763" y="4589463"/>
            <a:ext cx="1787525" cy="406400"/>
          </a:xfrm>
          <a:prstGeom prst="rect">
            <a:avLst/>
          </a:prstGeom>
          <a:solidFill>
            <a:srgbClr val="FFCCCC"/>
          </a:solidFill>
          <a:ln w="12700">
            <a:solidFill>
              <a:schemeClr val="tx1"/>
            </a:solidFill>
            <a:miter lim="800000"/>
            <a:headEnd/>
            <a:tailEnd/>
          </a:ln>
          <a:effectLst/>
        </p:spPr>
        <p:txBody>
          <a:bodyPr lIns="90488" tIns="44450" rIns="90488" bIns="44450">
            <a:spAutoFit/>
          </a:bodyPr>
          <a:lstStyle/>
          <a:p>
            <a:pPr algn="ctr">
              <a:spcBef>
                <a:spcPct val="50000"/>
              </a:spcBef>
            </a:pPr>
            <a:r>
              <a:rPr lang="en-US" sz="2000" b="0" i="1" dirty="0">
                <a:latin typeface="Arial" pitchFamily="34" charset="0"/>
              </a:rPr>
              <a:t>t  </a:t>
            </a:r>
            <a:r>
              <a:rPr lang="en-US" sz="2000" b="0" dirty="0">
                <a:latin typeface="Arial" pitchFamily="34" charset="0"/>
              </a:rPr>
              <a:t>(</a:t>
            </a:r>
            <a:r>
              <a:rPr lang="en-US" sz="2000" b="0" i="1" dirty="0" err="1">
                <a:latin typeface="Arial" pitchFamily="34" charset="0"/>
              </a:rPr>
              <a:t>df</a:t>
            </a:r>
            <a:r>
              <a:rPr lang="en-US" sz="2000" b="0" dirty="0">
                <a:latin typeface="Arial" pitchFamily="34" charset="0"/>
              </a:rPr>
              <a:t> = 5)</a:t>
            </a:r>
          </a:p>
        </p:txBody>
      </p:sp>
      <p:sp>
        <p:nvSpPr>
          <p:cNvPr id="757786" name="Line 26"/>
          <p:cNvSpPr>
            <a:spLocks noChangeShapeType="1"/>
          </p:cNvSpPr>
          <p:nvPr/>
        </p:nvSpPr>
        <p:spPr bwMode="auto">
          <a:xfrm flipH="1">
            <a:off x="5272088" y="4208463"/>
            <a:ext cx="927100" cy="685800"/>
          </a:xfrm>
          <a:prstGeom prst="line">
            <a:avLst/>
          </a:prstGeom>
          <a:noFill/>
          <a:ln w="25400">
            <a:solidFill>
              <a:schemeClr val="tx1"/>
            </a:solidFill>
            <a:round/>
            <a:headEnd/>
            <a:tailEnd type="triangle" w="med" len="med"/>
          </a:ln>
          <a:effectLst/>
        </p:spPr>
        <p:txBody>
          <a:bodyPr wrap="none" anchor="ctr"/>
          <a:lstStyle/>
          <a:p>
            <a:endParaRPr lang="fa-IR"/>
          </a:p>
        </p:txBody>
      </p:sp>
      <p:sp>
        <p:nvSpPr>
          <p:cNvPr id="757787" name="Rectangle 27"/>
          <p:cNvSpPr>
            <a:spLocks noChangeArrowheads="1"/>
          </p:cNvSpPr>
          <p:nvPr/>
        </p:nvSpPr>
        <p:spPr bwMode="auto">
          <a:xfrm>
            <a:off x="5770563" y="3827463"/>
            <a:ext cx="1787525" cy="406400"/>
          </a:xfrm>
          <a:prstGeom prst="rect">
            <a:avLst/>
          </a:prstGeom>
          <a:solidFill>
            <a:srgbClr val="C7DAF7"/>
          </a:solidFill>
          <a:ln w="12700">
            <a:solidFill>
              <a:schemeClr val="tx1"/>
            </a:solidFill>
            <a:miter lim="800000"/>
            <a:headEnd/>
            <a:tailEnd/>
          </a:ln>
          <a:effectLst/>
        </p:spPr>
        <p:txBody>
          <a:bodyPr lIns="90488" tIns="44450" rIns="90488" bIns="44450">
            <a:spAutoFit/>
          </a:bodyPr>
          <a:lstStyle/>
          <a:p>
            <a:pPr algn="ctr">
              <a:spcBef>
                <a:spcPct val="50000"/>
              </a:spcBef>
            </a:pPr>
            <a:r>
              <a:rPr lang="en-US" sz="2000" b="0" dirty="0">
                <a:latin typeface="Arial" pitchFamily="34" charset="0"/>
              </a:rPr>
              <a:t> </a:t>
            </a:r>
            <a:r>
              <a:rPr lang="en-US" sz="2000" b="0" i="1" dirty="0">
                <a:latin typeface="Arial" pitchFamily="34" charset="0"/>
              </a:rPr>
              <a:t>t  </a:t>
            </a:r>
            <a:r>
              <a:rPr lang="en-US" sz="2000" b="0" dirty="0">
                <a:latin typeface="Arial" pitchFamily="34" charset="0"/>
              </a:rPr>
              <a:t>(</a:t>
            </a:r>
            <a:r>
              <a:rPr lang="en-US" sz="2000" b="0" i="1" dirty="0" err="1">
                <a:latin typeface="Arial" pitchFamily="34" charset="0"/>
              </a:rPr>
              <a:t>df</a:t>
            </a:r>
            <a:r>
              <a:rPr lang="en-US" sz="2000" b="0" dirty="0">
                <a:latin typeface="Arial" pitchFamily="34" charset="0"/>
              </a:rPr>
              <a:t> = 13)</a:t>
            </a:r>
          </a:p>
        </p:txBody>
      </p:sp>
      <p:sp>
        <p:nvSpPr>
          <p:cNvPr id="757788" name="Rectangle 28"/>
          <p:cNvSpPr>
            <a:spLocks noChangeArrowheads="1"/>
          </p:cNvSpPr>
          <p:nvPr/>
        </p:nvSpPr>
        <p:spPr bwMode="auto">
          <a:xfrm>
            <a:off x="436563" y="4132263"/>
            <a:ext cx="3276600" cy="1079500"/>
          </a:xfrm>
          <a:prstGeom prst="rect">
            <a:avLst/>
          </a:prstGeom>
          <a:solidFill>
            <a:srgbClr val="FDE0BD"/>
          </a:solidFill>
          <a:ln w="12700">
            <a:solidFill>
              <a:schemeClr val="tx1"/>
            </a:solidFill>
            <a:miter lim="800000"/>
            <a:headEnd/>
            <a:tailEnd/>
          </a:ln>
          <a:effectLst/>
        </p:spPr>
        <p:txBody>
          <a:bodyPr lIns="90488" tIns="44450" rIns="90488" bIns="44450">
            <a:spAutoFit/>
          </a:bodyPr>
          <a:lstStyle/>
          <a:p>
            <a:pPr>
              <a:lnSpc>
                <a:spcPct val="80000"/>
              </a:lnSpc>
              <a:spcBef>
                <a:spcPct val="50000"/>
              </a:spcBef>
            </a:pPr>
            <a:r>
              <a:rPr lang="en-US" sz="2000" b="0">
                <a:latin typeface="Arial" pitchFamily="34" charset="0"/>
              </a:rPr>
              <a:t>t-distributions are bell-shaped and symmetric, but have ‘fatter’ tails than the normal</a:t>
            </a:r>
          </a:p>
        </p:txBody>
      </p:sp>
      <p:sp>
        <p:nvSpPr>
          <p:cNvPr id="757789" name="Line 29"/>
          <p:cNvSpPr>
            <a:spLocks noChangeShapeType="1"/>
          </p:cNvSpPr>
          <p:nvPr/>
        </p:nvSpPr>
        <p:spPr bwMode="auto">
          <a:xfrm>
            <a:off x="4052888" y="3065463"/>
            <a:ext cx="457200" cy="533400"/>
          </a:xfrm>
          <a:prstGeom prst="line">
            <a:avLst/>
          </a:prstGeom>
          <a:noFill/>
          <a:ln w="28575">
            <a:solidFill>
              <a:schemeClr val="tx1"/>
            </a:solidFill>
            <a:round/>
            <a:headEnd/>
            <a:tailEnd type="triangle" w="med" len="med"/>
          </a:ln>
          <a:effectLst/>
        </p:spPr>
        <p:txBody>
          <a:bodyPr wrap="none" anchor="ctr"/>
          <a:lstStyle/>
          <a:p>
            <a:endParaRPr lang="fa-IR"/>
          </a:p>
        </p:txBody>
      </p:sp>
      <p:sp>
        <p:nvSpPr>
          <p:cNvPr id="757790" name="Rectangle 30"/>
          <p:cNvSpPr>
            <a:spLocks noChangeArrowheads="1"/>
          </p:cNvSpPr>
          <p:nvPr/>
        </p:nvSpPr>
        <p:spPr bwMode="auto">
          <a:xfrm>
            <a:off x="2341563" y="2684463"/>
            <a:ext cx="1787525" cy="955675"/>
          </a:xfrm>
          <a:prstGeom prst="rect">
            <a:avLst/>
          </a:prstGeom>
          <a:solidFill>
            <a:srgbClr val="FFE989"/>
          </a:solidFill>
          <a:ln w="12700">
            <a:solidFill>
              <a:schemeClr val="tx1"/>
            </a:solidFill>
            <a:miter lim="800000"/>
            <a:headEnd/>
            <a:tailEnd/>
          </a:ln>
          <a:effectLst/>
        </p:spPr>
        <p:txBody>
          <a:bodyPr lIns="90488" tIns="44450" rIns="90488" bIns="44450">
            <a:spAutoFit/>
          </a:bodyPr>
          <a:lstStyle/>
          <a:p>
            <a:pPr algn="ctr">
              <a:spcBef>
                <a:spcPct val="50000"/>
              </a:spcBef>
            </a:pPr>
            <a:r>
              <a:rPr lang="en-US" sz="2000" b="0">
                <a:latin typeface="Arial" pitchFamily="34" charset="0"/>
              </a:rPr>
              <a:t>Standard Normal</a:t>
            </a:r>
          </a:p>
          <a:p>
            <a:pPr algn="ctr">
              <a:lnSpc>
                <a:spcPct val="30000"/>
              </a:lnSpc>
              <a:spcBef>
                <a:spcPct val="50000"/>
              </a:spcBef>
            </a:pPr>
            <a:r>
              <a:rPr lang="en-US" sz="2000" b="0">
                <a:latin typeface="Arial" pitchFamily="34" charset="0"/>
              </a:rPr>
              <a:t>(t with df = </a:t>
            </a:r>
            <a:r>
              <a:rPr lang="en-US" sz="2000" b="0">
                <a:latin typeface="Arial" pitchFamily="34" charset="0"/>
                <a:sym typeface="Symbol" pitchFamily="18" charset="2"/>
              </a:rPr>
              <a:t></a:t>
            </a:r>
            <a:r>
              <a:rPr lang="en-US" sz="2000" b="0">
                <a:latin typeface="Arial" pitchFamily="34" charset="0"/>
                <a:sym typeface="System"/>
              </a:rPr>
              <a:t>)</a:t>
            </a:r>
          </a:p>
        </p:txBody>
      </p:sp>
      <p:sp>
        <p:nvSpPr>
          <p:cNvPr id="757791" name="Line 31"/>
          <p:cNvSpPr>
            <a:spLocks noChangeShapeType="1"/>
          </p:cNvSpPr>
          <p:nvPr/>
        </p:nvSpPr>
        <p:spPr bwMode="auto">
          <a:xfrm>
            <a:off x="1427163" y="6189663"/>
            <a:ext cx="6400800" cy="0"/>
          </a:xfrm>
          <a:prstGeom prst="line">
            <a:avLst/>
          </a:prstGeom>
          <a:noFill/>
          <a:ln w="19050">
            <a:solidFill>
              <a:schemeClr val="tx1"/>
            </a:solidFill>
            <a:round/>
            <a:headEnd/>
            <a:tailEnd/>
          </a:ln>
          <a:effectLst/>
        </p:spPr>
        <p:txBody>
          <a:bodyPr wrap="none" anchor="ctr"/>
          <a:lstStyle/>
          <a:p>
            <a:endParaRPr lang="fa-IR"/>
          </a:p>
        </p:txBody>
      </p:sp>
      <p:sp>
        <p:nvSpPr>
          <p:cNvPr id="757792" name="Text Box 32"/>
          <p:cNvSpPr txBox="1">
            <a:spLocks noChangeArrowheads="1"/>
          </p:cNvSpPr>
          <p:nvPr/>
        </p:nvSpPr>
        <p:spPr bwMode="auto">
          <a:xfrm>
            <a:off x="1487488" y="1657350"/>
            <a:ext cx="184150" cy="457200"/>
          </a:xfrm>
          <a:prstGeom prst="rect">
            <a:avLst/>
          </a:prstGeom>
          <a:noFill/>
          <a:ln w="19050" algn="ctr">
            <a:noFill/>
            <a:miter lim="800000"/>
            <a:headEnd/>
            <a:tailEnd/>
          </a:ln>
          <a:effectLst/>
        </p:spPr>
        <p:txBody>
          <a:bodyPr wrap="none">
            <a:spAutoFit/>
          </a:bodyPr>
          <a:lstStyle/>
          <a:p>
            <a:pPr eaLnBrk="1" hangingPunct="1"/>
            <a:endParaRPr lang="fa-IR" sz="2400" b="0">
              <a:latin typeface="Arial" pitchFamily="34" charset="0"/>
            </a:endParaRPr>
          </a:p>
        </p:txBody>
      </p:sp>
      <p:sp>
        <p:nvSpPr>
          <p:cNvPr id="757793" name="Rectangle 33"/>
          <p:cNvSpPr>
            <a:spLocks noChangeArrowheads="1"/>
          </p:cNvSpPr>
          <p:nvPr/>
        </p:nvSpPr>
        <p:spPr bwMode="auto">
          <a:xfrm>
            <a:off x="2514600" y="1905000"/>
            <a:ext cx="5257800" cy="430213"/>
          </a:xfrm>
          <a:prstGeom prst="rect">
            <a:avLst/>
          </a:prstGeom>
          <a:noFill/>
          <a:ln w="12700">
            <a:noFill/>
            <a:miter lim="800000"/>
            <a:headEnd/>
            <a:tailEnd/>
          </a:ln>
          <a:effectLst/>
        </p:spPr>
        <p:txBody>
          <a:bodyPr lIns="90488" tIns="44450" rIns="90488" bIns="44450">
            <a:spAutoFit/>
          </a:bodyPr>
          <a:lstStyle/>
          <a:p>
            <a:pPr>
              <a:lnSpc>
                <a:spcPct val="80000"/>
              </a:lnSpc>
              <a:spcBef>
                <a:spcPct val="50000"/>
              </a:spcBef>
            </a:pPr>
            <a:r>
              <a:rPr lang="en-US" sz="2800" b="0">
                <a:latin typeface="Arial" pitchFamily="34" charset="0"/>
              </a:rPr>
              <a:t>Note:  t       Z  as  n  increases</a:t>
            </a:r>
          </a:p>
        </p:txBody>
      </p:sp>
      <p:sp>
        <p:nvSpPr>
          <p:cNvPr id="757794" name="Line 34"/>
          <p:cNvSpPr>
            <a:spLocks noChangeShapeType="1"/>
          </p:cNvSpPr>
          <p:nvPr/>
        </p:nvSpPr>
        <p:spPr bwMode="auto">
          <a:xfrm>
            <a:off x="3886200" y="2133600"/>
            <a:ext cx="457200" cy="0"/>
          </a:xfrm>
          <a:prstGeom prst="line">
            <a:avLst/>
          </a:prstGeom>
          <a:noFill/>
          <a:ln w="28575">
            <a:solidFill>
              <a:schemeClr val="tx1"/>
            </a:solidFill>
            <a:round/>
            <a:headEnd/>
            <a:tailEnd type="triangle" w="med" len="med"/>
          </a:ln>
          <a:effectLst/>
        </p:spPr>
        <p:txBody>
          <a:bodyPr wrap="none" anchor="ctr"/>
          <a:lstStyle/>
          <a:p>
            <a:endParaRPr lang="fa-IR"/>
          </a:p>
        </p:txBody>
      </p:sp>
      <p:sp>
        <p:nvSpPr>
          <p:cNvPr id="35" name="Slide Number Placeholder 34"/>
          <p:cNvSpPr>
            <a:spLocks noGrp="1"/>
          </p:cNvSpPr>
          <p:nvPr>
            <p:ph type="sldNum" sz="quarter" idx="12"/>
          </p:nvPr>
        </p:nvSpPr>
        <p:spPr/>
        <p:txBody>
          <a:bodyPr/>
          <a:lstStyle/>
          <a:p>
            <a:fld id="{50018AB0-34EA-4236-BA98-B71C6AA6E17A}" type="slidenum">
              <a:rPr lang="en-US" smtClean="0"/>
              <a:pPr/>
              <a:t>25</a:t>
            </a:fld>
            <a:endParaRPr lang="en-US"/>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t"/>
          <p:cNvPicPr>
            <a:picLocks noChangeAspect="1" noChangeArrowheads="1" noCrop="1"/>
          </p:cNvPicPr>
          <p:nvPr/>
        </p:nvPicPr>
        <p:blipFill>
          <a:blip r:embed="rId3" cstate="print"/>
          <a:srcRect/>
          <a:stretch>
            <a:fillRect/>
          </a:stretch>
        </p:blipFill>
        <p:spPr bwMode="auto">
          <a:xfrm>
            <a:off x="1447800" y="1143000"/>
            <a:ext cx="4935538" cy="4935538"/>
          </a:xfrm>
          <a:prstGeom prst="rect">
            <a:avLst/>
          </a:prstGeom>
          <a:noFill/>
        </p:spPr>
      </p:pic>
      <p:sp>
        <p:nvSpPr>
          <p:cNvPr id="23555" name="Text Box 3"/>
          <p:cNvSpPr txBox="1">
            <a:spLocks noChangeArrowheads="1"/>
          </p:cNvSpPr>
          <p:nvPr/>
        </p:nvSpPr>
        <p:spPr bwMode="auto">
          <a:xfrm>
            <a:off x="457200" y="381000"/>
            <a:ext cx="5181600" cy="519113"/>
          </a:xfrm>
          <a:prstGeom prst="rect">
            <a:avLst/>
          </a:prstGeom>
          <a:noFill/>
          <a:ln w="9525">
            <a:noFill/>
            <a:miter lim="800000"/>
            <a:headEnd/>
            <a:tailEnd/>
          </a:ln>
          <a:effectLst/>
        </p:spPr>
        <p:txBody>
          <a:bodyPr wrap="square">
            <a:spAutoFit/>
          </a:bodyPr>
          <a:lstStyle/>
          <a:p>
            <a:pPr>
              <a:spcBef>
                <a:spcPct val="50000"/>
              </a:spcBef>
            </a:pPr>
            <a:r>
              <a:rPr lang="en-US" sz="2800" dirty="0">
                <a:latin typeface="Times New Roman" pitchFamily="18" charset="0"/>
              </a:rPr>
              <a:t>t  distribution</a:t>
            </a:r>
          </a:p>
        </p:txBody>
      </p:sp>
      <p:sp>
        <p:nvSpPr>
          <p:cNvPr id="23556" name="Text Box 4"/>
          <p:cNvSpPr txBox="1">
            <a:spLocks noChangeArrowheads="1"/>
          </p:cNvSpPr>
          <p:nvPr/>
        </p:nvSpPr>
        <p:spPr bwMode="auto">
          <a:xfrm>
            <a:off x="457200" y="990600"/>
            <a:ext cx="5486400" cy="519113"/>
          </a:xfrm>
          <a:prstGeom prst="rect">
            <a:avLst/>
          </a:prstGeom>
          <a:noFill/>
          <a:ln w="9525">
            <a:noFill/>
            <a:miter lim="800000"/>
            <a:headEnd/>
            <a:tailEnd/>
          </a:ln>
          <a:effectLst/>
        </p:spPr>
        <p:txBody>
          <a:bodyPr>
            <a:spAutoFit/>
          </a:bodyPr>
          <a:lstStyle/>
          <a:p>
            <a:pPr>
              <a:spcBef>
                <a:spcPct val="50000"/>
              </a:spcBef>
            </a:pPr>
            <a:r>
              <a:rPr lang="en-US" sz="2800" dirty="0">
                <a:latin typeface="Times New Roman" pitchFamily="18" charset="0"/>
              </a:rPr>
              <a:t>standard normal distribution</a:t>
            </a:r>
          </a:p>
        </p:txBody>
      </p:sp>
      <p:sp>
        <p:nvSpPr>
          <p:cNvPr id="23557" name="Line 5"/>
          <p:cNvSpPr>
            <a:spLocks noChangeShapeType="1"/>
          </p:cNvSpPr>
          <p:nvPr/>
        </p:nvSpPr>
        <p:spPr bwMode="auto">
          <a:xfrm>
            <a:off x="6019800" y="685800"/>
            <a:ext cx="2209800" cy="0"/>
          </a:xfrm>
          <a:prstGeom prst="line">
            <a:avLst/>
          </a:prstGeom>
          <a:noFill/>
          <a:ln w="50800">
            <a:solidFill>
              <a:schemeClr val="tx1"/>
            </a:solidFill>
            <a:round/>
            <a:headEnd/>
            <a:tailEnd/>
          </a:ln>
          <a:effectLst/>
        </p:spPr>
        <p:txBody>
          <a:bodyPr/>
          <a:lstStyle/>
          <a:p>
            <a:endParaRPr lang="fa-IR"/>
          </a:p>
        </p:txBody>
      </p:sp>
      <p:sp>
        <p:nvSpPr>
          <p:cNvPr id="23558" name="Line 6"/>
          <p:cNvSpPr>
            <a:spLocks noChangeShapeType="1"/>
          </p:cNvSpPr>
          <p:nvPr/>
        </p:nvSpPr>
        <p:spPr bwMode="auto">
          <a:xfrm>
            <a:off x="6000760" y="1285860"/>
            <a:ext cx="2209800" cy="0"/>
          </a:xfrm>
          <a:prstGeom prst="line">
            <a:avLst/>
          </a:prstGeom>
          <a:noFill/>
          <a:ln w="50800">
            <a:solidFill>
              <a:srgbClr val="FF0000"/>
            </a:solidFill>
            <a:round/>
            <a:headEnd/>
            <a:tailEnd/>
          </a:ln>
          <a:effectLst/>
        </p:spPr>
        <p:txBody>
          <a:bodyPr/>
          <a:lstStyle/>
          <a:p>
            <a:endParaRPr lang="fa-IR"/>
          </a:p>
        </p:txBody>
      </p:sp>
      <p:sp>
        <p:nvSpPr>
          <p:cNvPr id="7" name="Slide Number Placeholder 6"/>
          <p:cNvSpPr>
            <a:spLocks noGrp="1"/>
          </p:cNvSpPr>
          <p:nvPr>
            <p:ph type="sldNum" sz="quarter" idx="12"/>
          </p:nvPr>
        </p:nvSpPr>
        <p:spPr/>
        <p:txBody>
          <a:bodyPr/>
          <a:lstStyle/>
          <a:p>
            <a:fld id="{50018AB0-34EA-4236-BA98-B71C6AA6E17A}" type="slidenum">
              <a:rPr lang="en-US" smtClean="0"/>
              <a:pPr/>
              <a:t>26</a:t>
            </a:fld>
            <a:endParaRPr 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fld id="{B8B84B47-3C1F-4CC9-A203-B2503F0E674F}" type="slidenum">
              <a:rPr lang="fa-IR" smtClean="0"/>
              <a:pPr/>
              <a:t>27</a:t>
            </a:fld>
            <a:endParaRPr lang="fa-IR"/>
          </a:p>
        </p:txBody>
      </p:sp>
      <p:sp>
        <p:nvSpPr>
          <p:cNvPr id="4" name="Content Placeholder 3"/>
          <p:cNvSpPr>
            <a:spLocks noGrp="1"/>
          </p:cNvSpPr>
          <p:nvPr>
            <p:ph sz="quarter" idx="1"/>
          </p:nvPr>
        </p:nvSpPr>
        <p:spPr>
          <a:xfrm>
            <a:off x="428596" y="1600200"/>
            <a:ext cx="8501122" cy="4686320"/>
          </a:xfrm>
        </p:spPr>
        <p:txBody>
          <a:bodyPr>
            <a:normAutofit fontScale="70000" lnSpcReduction="20000"/>
          </a:bodyPr>
          <a:lstStyle/>
          <a:p>
            <a:pPr algn="r" rtl="1">
              <a:lnSpc>
                <a:spcPct val="150000"/>
              </a:lnSpc>
              <a:buFont typeface="Wingdings" pitchFamily="2" charset="2"/>
              <a:buChar char="q"/>
            </a:pPr>
            <a:r>
              <a:rPr lang="fa-IR" dirty="0" smtClean="0">
                <a:solidFill>
                  <a:srgbClr val="FF0000"/>
                </a:solidFill>
                <a:cs typeface="B Mitra" pitchFamily="2" charset="-78"/>
              </a:rPr>
              <a:t>مقدار کشیدگی </a:t>
            </a:r>
            <a:r>
              <a:rPr lang="en-US" dirty="0" smtClean="0">
                <a:solidFill>
                  <a:srgbClr val="FF0000"/>
                </a:solidFill>
                <a:cs typeface="B Mitra" pitchFamily="2" charset="-78"/>
              </a:rPr>
              <a:t>t </a:t>
            </a:r>
            <a:r>
              <a:rPr lang="fa-IR" dirty="0" smtClean="0">
                <a:solidFill>
                  <a:srgbClr val="FF0000"/>
                </a:solidFill>
                <a:cs typeface="B Mitra" pitchFamily="2" charset="-78"/>
              </a:rPr>
              <a:t> به حجم نمونه بستگی دارد. هر چقدر حجم نمونه بیشتر باشد، با اطمینان بیشتری </a:t>
            </a:r>
            <a:r>
              <a:rPr lang="en-US" dirty="0" smtClean="0">
                <a:solidFill>
                  <a:srgbClr val="FF0000"/>
                </a:solidFill>
                <a:cs typeface="B Mitra" pitchFamily="2" charset="-78"/>
              </a:rPr>
              <a:t>s</a:t>
            </a:r>
            <a:r>
              <a:rPr lang="fa-IR" dirty="0" smtClean="0">
                <a:solidFill>
                  <a:srgbClr val="FF0000"/>
                </a:solidFill>
                <a:cs typeface="B Mitra" pitchFamily="2" charset="-78"/>
              </a:rPr>
              <a:t> به </a:t>
            </a:r>
            <a:r>
              <a:rPr lang="el-GR" dirty="0" smtClean="0">
                <a:solidFill>
                  <a:srgbClr val="FF0000"/>
                </a:solidFill>
                <a:latin typeface="Cambria Math"/>
                <a:ea typeface="Cambria Math"/>
                <a:cs typeface="B Mitra" pitchFamily="2" charset="-78"/>
              </a:rPr>
              <a:t>σ</a:t>
            </a:r>
            <a:r>
              <a:rPr lang="fa-IR" dirty="0" smtClean="0">
                <a:solidFill>
                  <a:srgbClr val="FF0000"/>
                </a:solidFill>
                <a:latin typeface="Cambria Math"/>
                <a:ea typeface="Cambria Math"/>
                <a:cs typeface="B Mitra" pitchFamily="2" charset="-78"/>
              </a:rPr>
              <a:t>  نزدیک و توزیع </a:t>
            </a:r>
            <a:r>
              <a:rPr lang="en-US" dirty="0" smtClean="0">
                <a:solidFill>
                  <a:srgbClr val="FF0000"/>
                </a:solidFill>
                <a:latin typeface="Cambria Math"/>
                <a:ea typeface="Cambria Math"/>
                <a:cs typeface="B Mitra" pitchFamily="2" charset="-78"/>
              </a:rPr>
              <a:t>t</a:t>
            </a:r>
            <a:r>
              <a:rPr lang="fa-IR" dirty="0" smtClean="0">
                <a:solidFill>
                  <a:srgbClr val="FF0000"/>
                </a:solidFill>
                <a:latin typeface="Cambria Math"/>
                <a:ea typeface="Cambria Math"/>
                <a:cs typeface="B Mitra" pitchFamily="2" charset="-78"/>
              </a:rPr>
              <a:t> بیشتر شبیه نرمال می شود.در واقع توزیع تی دارای سه پارامتر است: میانگین، انحراف معیار و درجه آزادی (</a:t>
            </a:r>
            <a:r>
              <a:rPr lang="en-US" dirty="0" err="1" smtClean="0">
                <a:solidFill>
                  <a:srgbClr val="FF0000"/>
                </a:solidFill>
                <a:latin typeface="Cambria Math"/>
                <a:ea typeface="Cambria Math"/>
                <a:cs typeface="B Mitra" pitchFamily="2" charset="-78"/>
              </a:rPr>
              <a:t>df</a:t>
            </a:r>
            <a:r>
              <a:rPr lang="en-US" dirty="0" smtClean="0">
                <a:solidFill>
                  <a:srgbClr val="FF0000"/>
                </a:solidFill>
                <a:latin typeface="Cambria Math"/>
                <a:ea typeface="Cambria Math"/>
                <a:cs typeface="B Mitra" pitchFamily="2" charset="-78"/>
              </a:rPr>
              <a:t>=n-1</a:t>
            </a:r>
            <a:r>
              <a:rPr lang="fa-IR" dirty="0" smtClean="0">
                <a:solidFill>
                  <a:srgbClr val="FF0000"/>
                </a:solidFill>
                <a:latin typeface="Cambria Math"/>
                <a:ea typeface="Cambria Math"/>
                <a:cs typeface="B Mitra" pitchFamily="2" charset="-78"/>
              </a:rPr>
              <a:t>)</a:t>
            </a:r>
          </a:p>
          <a:p>
            <a:pPr algn="r" rtl="1">
              <a:lnSpc>
                <a:spcPct val="150000"/>
              </a:lnSpc>
              <a:buNone/>
            </a:pPr>
            <a:endParaRPr lang="fa-IR" dirty="0" smtClean="0">
              <a:latin typeface="Cambria Math"/>
              <a:ea typeface="Cambria Math"/>
              <a:cs typeface="B Mitra" pitchFamily="2" charset="-78"/>
            </a:endParaRPr>
          </a:p>
          <a:p>
            <a:pPr algn="r" rtl="1">
              <a:lnSpc>
                <a:spcPct val="150000"/>
              </a:lnSpc>
              <a:buNone/>
            </a:pPr>
            <a:r>
              <a:rPr lang="fa-IR" b="1" dirty="0" smtClean="0">
                <a:solidFill>
                  <a:schemeClr val="accent1"/>
                </a:solidFill>
                <a:latin typeface="Cambria Math"/>
                <a:ea typeface="Cambria Math"/>
                <a:cs typeface="B Mitra" pitchFamily="2" charset="-78"/>
              </a:rPr>
              <a:t>نکته : </a:t>
            </a:r>
            <a:r>
              <a:rPr lang="fa-IR" dirty="0" smtClean="0">
                <a:latin typeface="Cambria Math"/>
                <a:ea typeface="Cambria Math"/>
                <a:cs typeface="B Mitra" pitchFamily="2" charset="-78"/>
              </a:rPr>
              <a:t>شرط لازم برای آنکه استفاده از توزیع </a:t>
            </a:r>
            <a:r>
              <a:rPr lang="en-US" dirty="0" smtClean="0">
                <a:latin typeface="Cambria Math"/>
                <a:ea typeface="Cambria Math"/>
                <a:cs typeface="B Mitra" pitchFamily="2" charset="-78"/>
              </a:rPr>
              <a:t>t</a:t>
            </a:r>
            <a:r>
              <a:rPr lang="fa-IR" dirty="0" smtClean="0">
                <a:latin typeface="Cambria Math"/>
                <a:ea typeface="Cambria Math"/>
                <a:cs typeface="B Mitra" pitchFamily="2" charset="-78"/>
              </a:rPr>
              <a:t> معتبر بوده و روایی داشته باشد، این است که نمونه از جمعیت برخوردار از توزیع طبیعی، انتخاب شود. در عین حال تجربه نشان داده است که انحراف نسبتا متعادلی از این شرط را می توان تحمل کرد پس اگر  جمعیت اصلی فقط کمی از شرایط جمعیت طبیعی انحراف داشته باشد ، باز هم می توان توزیع </a:t>
            </a:r>
            <a:r>
              <a:rPr lang="en-US" dirty="0" smtClean="0">
                <a:latin typeface="Cambria Math"/>
                <a:ea typeface="Cambria Math"/>
                <a:cs typeface="B Mitra" pitchFamily="2" charset="-78"/>
              </a:rPr>
              <a:t>t</a:t>
            </a:r>
            <a:r>
              <a:rPr lang="fa-IR" dirty="0" smtClean="0">
                <a:latin typeface="Cambria Math"/>
                <a:ea typeface="Cambria Math"/>
                <a:cs typeface="B Mitra" pitchFamily="2" charset="-78"/>
              </a:rPr>
              <a:t> را بکار برد. بیشتر پژوهشگران، این فرض را که حداقل ، توزیع جمعیت کوهی شکل باشد را لازم می شمارند.</a:t>
            </a:r>
          </a:p>
          <a:p>
            <a:pPr algn="justLow">
              <a:lnSpc>
                <a:spcPct val="150000"/>
              </a:lnSpc>
              <a:buNone/>
            </a:pPr>
            <a:endParaRPr lang="fa-IR" dirty="0"/>
          </a:p>
        </p:txBody>
      </p:sp>
      <p:sp>
        <p:nvSpPr>
          <p:cNvPr id="5" name="Title 1"/>
          <p:cNvSpPr>
            <a:spLocks noGrp="1"/>
          </p:cNvSpPr>
          <p:nvPr>
            <p:ph type="title"/>
          </p:nvPr>
        </p:nvSpPr>
        <p:spPr>
          <a:xfrm>
            <a:off x="457200" y="274638"/>
            <a:ext cx="8229600" cy="1143000"/>
          </a:xfrm>
        </p:spPr>
        <p:txBody>
          <a:bodyPr bIns="91440" anchor="ctr" anchorCtr="0">
            <a:normAutofit/>
          </a:bodyPr>
          <a:lstStyle/>
          <a:p>
            <a:pPr algn="ctr"/>
            <a:r>
              <a:rPr lang="fa-IR" sz="3200" b="1" dirty="0" smtClean="0">
                <a:cs typeface="B Mitra" pitchFamily="2" charset="-78"/>
              </a:rPr>
              <a:t>تی </a:t>
            </a:r>
            <a:r>
              <a:rPr lang="fa-IR" sz="2000" b="1" dirty="0" smtClean="0">
                <a:cs typeface="B Mitra" pitchFamily="2" charset="-78"/>
              </a:rPr>
              <a:t>(ادامه)</a:t>
            </a:r>
            <a:r>
              <a:rPr lang="en-US" sz="2000" b="1" dirty="0" smtClean="0">
                <a:cs typeface="B Mitra" pitchFamily="2" charset="-78"/>
              </a:rPr>
              <a:t> </a:t>
            </a:r>
            <a:r>
              <a:rPr lang="fa-IR" sz="3200" b="1" dirty="0" smtClean="0">
                <a:cs typeface="B Mitra" pitchFamily="2" charset="-78"/>
              </a:rPr>
              <a:t>توزیع</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4" descr="D:\POWER POINT\manscrit and power point\tables\26.jpg"/>
          <p:cNvPicPr>
            <a:picLocks noChangeAspect="1" noChangeArrowheads="1"/>
          </p:cNvPicPr>
          <p:nvPr/>
        </p:nvPicPr>
        <p:blipFill>
          <a:blip r:embed="rId2"/>
          <a:srcRect/>
          <a:stretch>
            <a:fillRect/>
          </a:stretch>
        </p:blipFill>
        <p:spPr bwMode="auto">
          <a:xfrm>
            <a:off x="2471544" y="93664"/>
            <a:ext cx="4200912" cy="6669087"/>
          </a:xfrm>
          <a:prstGeom prst="rect">
            <a:avLst/>
          </a:prstGeom>
          <a:noFill/>
          <a:ln w="9525">
            <a:noFill/>
            <a:miter lim="800000"/>
            <a:headEnd/>
            <a:tailEnd/>
          </a:ln>
        </p:spPr>
      </p:pic>
      <p:sp>
        <p:nvSpPr>
          <p:cNvPr id="48131"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E1609F99-5D67-457C-8877-7DB6760DC71F}" type="slidenum">
              <a:rPr lang="ar-SA" smtClean="0"/>
              <a:pPr/>
              <a:t>28</a:t>
            </a:fld>
            <a:endParaRPr lang="en-US"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482" name="Object 4"/>
          <p:cNvGraphicFramePr>
            <a:graphicFrameLocks noChangeAspect="1"/>
          </p:cNvGraphicFramePr>
          <p:nvPr/>
        </p:nvGraphicFramePr>
        <p:xfrm>
          <a:off x="1044174" y="-941388"/>
          <a:ext cx="7447395" cy="8435976"/>
        </p:xfrm>
        <a:graphic>
          <a:graphicData uri="http://schemas.openxmlformats.org/presentationml/2006/ole">
            <p:oleObj spid="_x0000_s74754" name="Document" r:id="rId3" imgW="7054817" imgH="7176693" progId="Word.Document.8">
              <p:embed/>
            </p:oleObj>
          </a:graphicData>
        </a:graphic>
      </p:graphicFrame>
      <p:sp>
        <p:nvSpPr>
          <p:cNvPr id="20483" name="Slide Number Placeholder 2"/>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A133EDCD-84D8-41E0-B5AE-292900B239B3}" type="slidenum">
              <a:rPr lang="ar-SA" smtClean="0"/>
              <a:pPr/>
              <a:t>29</a:t>
            </a:fld>
            <a:endParaRPr lang="en-US"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a:cs typeface="B Mitra" pitchFamily="2" charset="-78"/>
              </a:rPr>
              <a:t>مفهوم پارامتر و آماره</a:t>
            </a:r>
            <a:endParaRPr lang="en-US" dirty="0">
              <a:cs typeface="B Mitra" pitchFamily="2" charset="-78"/>
            </a:endParaRPr>
          </a:p>
        </p:txBody>
      </p:sp>
      <p:sp>
        <p:nvSpPr>
          <p:cNvPr id="3" name="Content Placeholder 2"/>
          <p:cNvSpPr>
            <a:spLocks noGrp="1"/>
          </p:cNvSpPr>
          <p:nvPr>
            <p:ph idx="1"/>
          </p:nvPr>
        </p:nvSpPr>
        <p:spPr>
          <a:xfrm>
            <a:off x="533400" y="1600200"/>
            <a:ext cx="8001000" cy="4525963"/>
          </a:xfrm>
        </p:spPr>
        <p:txBody>
          <a:bodyPr>
            <a:normAutofit/>
          </a:bodyPr>
          <a:lstStyle/>
          <a:p>
            <a:pPr algn="r" rtl="1"/>
            <a:r>
              <a:rPr lang="fa-IR" sz="2800" dirty="0" smtClean="0">
                <a:cs typeface="B Mitra" pitchFamily="2" charset="-78"/>
              </a:rPr>
              <a:t>کمیت های گرایش مرکزی و پراکندگی جمعیت هدف مقادیر ثابتی فرض  می شوند که ما در مطالعه می خواهیم آنها را برآورد نماییم.به این مقادیر </a:t>
            </a:r>
            <a:r>
              <a:rPr lang="fa-IR" sz="2800" dirty="0" smtClean="0">
                <a:solidFill>
                  <a:srgbClr val="FF0000"/>
                </a:solidFill>
                <a:cs typeface="B Mitra" pitchFamily="2" charset="-78"/>
              </a:rPr>
              <a:t>پارامتر(</a:t>
            </a:r>
            <a:r>
              <a:rPr lang="en-US" sz="2800" dirty="0" smtClean="0">
                <a:solidFill>
                  <a:srgbClr val="FF0000"/>
                </a:solidFill>
                <a:cs typeface="B Mitra" pitchFamily="2" charset="-78"/>
              </a:rPr>
              <a:t>parameter</a:t>
            </a:r>
            <a:r>
              <a:rPr lang="fa-IR" sz="2800" dirty="0" smtClean="0">
                <a:solidFill>
                  <a:srgbClr val="FF0000"/>
                </a:solidFill>
                <a:cs typeface="B Mitra" pitchFamily="2" charset="-78"/>
              </a:rPr>
              <a:t>) </a:t>
            </a:r>
            <a:r>
              <a:rPr lang="fa-IR" sz="2800" dirty="0" smtClean="0">
                <a:cs typeface="B Mitra" pitchFamily="2" charset="-78"/>
              </a:rPr>
              <a:t>می گویند و معمولا با حروف کوچک یونانی نشان می دهند. </a:t>
            </a:r>
          </a:p>
          <a:p>
            <a:pPr algn="r" rtl="1">
              <a:buNone/>
            </a:pPr>
            <a:endParaRPr lang="fa-IR" sz="2800" dirty="0" smtClean="0">
              <a:cs typeface="B Mitra" pitchFamily="2" charset="-78"/>
            </a:endParaRPr>
          </a:p>
          <a:p>
            <a:pPr algn="r" rtl="1"/>
            <a:r>
              <a:rPr lang="fa-IR" sz="2800" dirty="0" smtClean="0">
                <a:cs typeface="B Mitra" pitchFamily="2" charset="-78"/>
              </a:rPr>
              <a:t>برآورد های بدست آمده از روی نمونه برای پارامترها را </a:t>
            </a:r>
            <a:r>
              <a:rPr lang="fa-IR" sz="2800" dirty="0" smtClean="0">
                <a:solidFill>
                  <a:srgbClr val="FF0000"/>
                </a:solidFill>
                <a:cs typeface="B Mitra" pitchFamily="2" charset="-78"/>
              </a:rPr>
              <a:t>آماره (</a:t>
            </a:r>
            <a:r>
              <a:rPr lang="en-US" sz="2800" dirty="0" smtClean="0">
                <a:solidFill>
                  <a:srgbClr val="FF0000"/>
                </a:solidFill>
                <a:cs typeface="B Mitra" pitchFamily="2" charset="-78"/>
              </a:rPr>
              <a:t>statistics</a:t>
            </a:r>
            <a:r>
              <a:rPr lang="fa-IR" sz="2800" dirty="0" smtClean="0">
                <a:solidFill>
                  <a:srgbClr val="FF0000"/>
                </a:solidFill>
                <a:cs typeface="B Mitra" pitchFamily="2" charset="-78"/>
              </a:rPr>
              <a:t>) </a:t>
            </a:r>
            <a:r>
              <a:rPr lang="fa-IR" sz="2800" dirty="0" smtClean="0">
                <a:cs typeface="B Mitra" pitchFamily="2" charset="-78"/>
              </a:rPr>
              <a:t>می نامند و معمولا با حروف کوچک انگلیسی نشان می دهند.</a:t>
            </a:r>
            <a:endParaRPr lang="en-US" sz="2800" dirty="0">
              <a:cs typeface="B Mitra" pitchFamily="2" charset="-78"/>
            </a:endParaRPr>
          </a:p>
        </p:txBody>
      </p:sp>
      <p:sp>
        <p:nvSpPr>
          <p:cNvPr id="4" name="Slide Number Placeholder 3"/>
          <p:cNvSpPr>
            <a:spLocks noGrp="1"/>
          </p:cNvSpPr>
          <p:nvPr>
            <p:ph type="sldNum" sz="quarter" idx="12"/>
          </p:nvPr>
        </p:nvSpPr>
        <p:spPr/>
        <p:txBody>
          <a:bodyPr/>
          <a:lstStyle/>
          <a:p>
            <a:fld id="{50018AB0-34EA-4236-BA98-B71C6AA6E17A}" type="slidenum">
              <a:rPr lang="en-US" smtClean="0"/>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p:cNvSpPr txBox="1">
            <a:spLocks noChangeArrowheads="1"/>
          </p:cNvSpPr>
          <p:nvPr/>
        </p:nvSpPr>
        <p:spPr bwMode="auto">
          <a:xfrm>
            <a:off x="1622530" y="1000126"/>
            <a:ext cx="7087197" cy="523220"/>
          </a:xfrm>
          <a:prstGeom prst="rect">
            <a:avLst/>
          </a:prstGeom>
          <a:noFill/>
          <a:ln w="9525">
            <a:noFill/>
            <a:miter lim="800000"/>
            <a:headEnd/>
            <a:tailEnd/>
          </a:ln>
        </p:spPr>
        <p:txBody>
          <a:bodyPr wrap="none">
            <a:spAutoFit/>
          </a:bodyPr>
          <a:lstStyle/>
          <a:p>
            <a:r>
              <a:rPr lang="fa-IR" sz="2800" b="1" dirty="0">
                <a:solidFill>
                  <a:schemeClr val="accent2"/>
                </a:solidFill>
                <a:latin typeface="Arial" pitchFamily="34" charset="0"/>
                <a:cs typeface="B Mitra" pitchFamily="2" charset="-78"/>
              </a:rPr>
              <a:t>دوحالت برای آزمون مقایسه میانگین </a:t>
            </a:r>
            <a:r>
              <a:rPr lang="fa-IR" sz="2800" b="1" dirty="0" smtClean="0">
                <a:solidFill>
                  <a:schemeClr val="accent2"/>
                </a:solidFill>
                <a:latin typeface="Arial" pitchFamily="34" charset="0"/>
                <a:cs typeface="B Mitra" pitchFamily="2" charset="-78"/>
              </a:rPr>
              <a:t>دو جامعه </a:t>
            </a:r>
            <a:r>
              <a:rPr lang="fa-IR" sz="2800" b="1" dirty="0">
                <a:solidFill>
                  <a:schemeClr val="accent2"/>
                </a:solidFill>
                <a:latin typeface="Arial" pitchFamily="34" charset="0"/>
                <a:cs typeface="B Mitra" pitchFamily="2" charset="-78"/>
              </a:rPr>
              <a:t>وجود دارد :</a:t>
            </a:r>
            <a:endParaRPr lang="en-US" sz="2800" b="1" dirty="0">
              <a:solidFill>
                <a:schemeClr val="accent2"/>
              </a:solidFill>
              <a:latin typeface="Arial" pitchFamily="34" charset="0"/>
              <a:cs typeface="B Mitra" pitchFamily="2" charset="-78"/>
            </a:endParaRPr>
          </a:p>
        </p:txBody>
      </p:sp>
      <p:sp>
        <p:nvSpPr>
          <p:cNvPr id="55301" name="Text Box 5"/>
          <p:cNvSpPr txBox="1">
            <a:spLocks noChangeArrowheads="1"/>
          </p:cNvSpPr>
          <p:nvPr/>
        </p:nvSpPr>
        <p:spPr bwMode="auto">
          <a:xfrm>
            <a:off x="838200" y="1828800"/>
            <a:ext cx="7944553" cy="2308324"/>
          </a:xfrm>
          <a:prstGeom prst="rect">
            <a:avLst/>
          </a:prstGeom>
          <a:noFill/>
          <a:ln w="9525">
            <a:noFill/>
            <a:miter lim="800000"/>
            <a:headEnd/>
            <a:tailEnd/>
          </a:ln>
        </p:spPr>
        <p:txBody>
          <a:bodyPr>
            <a:spAutoFit/>
          </a:bodyPr>
          <a:lstStyle/>
          <a:p>
            <a:pPr marL="342900" indent="-342900" algn="justLow" rtl="1">
              <a:defRPr/>
            </a:pPr>
            <a:r>
              <a:rPr lang="fa-IR" sz="2400" dirty="0">
                <a:latin typeface="Arial" pitchFamily="34" charset="0"/>
                <a:cs typeface="B Mitra" pitchFamily="2" charset="-78"/>
              </a:rPr>
              <a:t>1- دو نمونه منتخب از دو جامعه وابسته اند. یعنی هرعضو نمونه اول باعضوی منحصر به فرد از نمونه دوم جور شده باشد. مانند: </a:t>
            </a:r>
          </a:p>
          <a:p>
            <a:pPr marL="3543300" lvl="7" indent="-342900" algn="justLow" rtl="1">
              <a:buFont typeface="Arial" pitchFamily="34" charset="0"/>
              <a:buChar char="•"/>
              <a:defRPr/>
            </a:pPr>
            <a:r>
              <a:rPr lang="fa-IR" sz="2400" dirty="0">
                <a:latin typeface="Arial" pitchFamily="34" charset="0"/>
                <a:cs typeface="B Mitra" pitchFamily="2" charset="-78"/>
              </a:rPr>
              <a:t>اندازه پاسخ قبل و بعد از دارو </a:t>
            </a:r>
          </a:p>
          <a:p>
            <a:pPr marL="3543300" lvl="7" indent="-342900" algn="justLow" rtl="1">
              <a:buFont typeface="Arial" pitchFamily="34" charset="0"/>
              <a:buChar char="•"/>
              <a:defRPr/>
            </a:pPr>
            <a:r>
              <a:rPr lang="fa-IR" sz="2400" dirty="0">
                <a:latin typeface="Arial" pitchFamily="34" charset="0"/>
                <a:cs typeface="B Mitra" pitchFamily="2" charset="-78"/>
              </a:rPr>
              <a:t>اندازه پاسخ در چشم راست و چپ </a:t>
            </a:r>
          </a:p>
          <a:p>
            <a:pPr marL="3543300" lvl="7" indent="-342900" algn="justLow" rtl="1">
              <a:buFont typeface="Arial" pitchFamily="34" charset="0"/>
              <a:buChar char="•"/>
              <a:defRPr/>
            </a:pPr>
            <a:r>
              <a:rPr lang="fa-IR" sz="2400" dirty="0">
                <a:latin typeface="Arial" pitchFamily="34" charset="0"/>
                <a:cs typeface="B Mitra" pitchFamily="2" charset="-78"/>
              </a:rPr>
              <a:t>آگاهی قبل و بعد از آموزش</a:t>
            </a:r>
          </a:p>
          <a:p>
            <a:pPr marL="342900" indent="-342900" algn="justLow">
              <a:defRPr/>
            </a:pPr>
            <a:endParaRPr lang="en-US" sz="2400" dirty="0">
              <a:latin typeface="Arial" pitchFamily="34" charset="0"/>
              <a:cs typeface="B Mitra" pitchFamily="2" charset="-78"/>
            </a:endParaRPr>
          </a:p>
        </p:txBody>
      </p:sp>
      <p:sp>
        <p:nvSpPr>
          <p:cNvPr id="43012" name="Slide Number Placeholder 6"/>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210DF571-EB0D-42CA-A5D7-C6FF28555D73}" type="slidenum">
              <a:rPr lang="ar-SA" smtClean="0"/>
              <a:pPr/>
              <a:t>30</a:t>
            </a:fld>
            <a:endParaRPr lang="en-US" smtClean="0"/>
          </a:p>
        </p:txBody>
      </p:sp>
      <p:sp>
        <p:nvSpPr>
          <p:cNvPr id="8" name="Text Box 4"/>
          <p:cNvSpPr txBox="1">
            <a:spLocks noChangeArrowheads="1"/>
          </p:cNvSpPr>
          <p:nvPr/>
        </p:nvSpPr>
        <p:spPr bwMode="auto">
          <a:xfrm>
            <a:off x="533400" y="4114800"/>
            <a:ext cx="8290026" cy="2369880"/>
          </a:xfrm>
          <a:prstGeom prst="rect">
            <a:avLst/>
          </a:prstGeom>
          <a:noFill/>
          <a:ln w="9525">
            <a:noFill/>
            <a:miter lim="800000"/>
            <a:headEnd/>
            <a:tailEnd/>
          </a:ln>
        </p:spPr>
        <p:txBody>
          <a:bodyPr>
            <a:spAutoFit/>
          </a:bodyPr>
          <a:lstStyle/>
          <a:p>
            <a:pPr marL="342900" indent="-342900" algn="justLow" rtl="1">
              <a:defRPr/>
            </a:pPr>
            <a:r>
              <a:rPr lang="fa-IR" sz="2400" dirty="0">
                <a:latin typeface="Arial" pitchFamily="34" charset="0"/>
                <a:cs typeface="B Mitra" pitchFamily="2" charset="-78"/>
              </a:rPr>
              <a:t>2- دو نمونه منتخب از دو جامعه مستقل می باشند : یعنی نمونه ها از دو جامعه متفاوت اند و ارتباطی بهم ندارند. مانند :</a:t>
            </a:r>
            <a:r>
              <a:rPr lang="en-US" sz="2400" dirty="0">
                <a:latin typeface="Arial" pitchFamily="34" charset="0"/>
                <a:cs typeface="B Mitra" pitchFamily="2" charset="-78"/>
              </a:rPr>
              <a:t> </a:t>
            </a:r>
          </a:p>
          <a:p>
            <a:pPr marL="3543300" lvl="7" indent="-342900" algn="justLow" rtl="1">
              <a:buFont typeface="Arial" pitchFamily="34" charset="0"/>
              <a:buChar char="•"/>
              <a:defRPr/>
            </a:pPr>
            <a:r>
              <a:rPr lang="fa-IR" sz="2400" dirty="0">
                <a:latin typeface="Arial" pitchFamily="34" charset="0"/>
                <a:cs typeface="B Mitra" pitchFamily="2" charset="-78"/>
              </a:rPr>
              <a:t>پاسخ به درمان در افراد بیمار و سالم</a:t>
            </a:r>
          </a:p>
          <a:p>
            <a:pPr marL="3543300" lvl="7" indent="-342900" algn="justLow" rtl="1">
              <a:buFont typeface="Arial" pitchFamily="34" charset="0"/>
              <a:buChar char="•"/>
              <a:defRPr/>
            </a:pPr>
            <a:r>
              <a:rPr lang="fa-IR" sz="2400" dirty="0">
                <a:latin typeface="Arial" pitchFamily="34" charset="0"/>
                <a:cs typeface="B Mitra" pitchFamily="2" charset="-78"/>
              </a:rPr>
              <a:t>فشار خون در مردان و زنان</a:t>
            </a:r>
            <a:endParaRPr lang="en-US" sz="2400" dirty="0">
              <a:latin typeface="Arial" pitchFamily="34" charset="0"/>
              <a:cs typeface="B Mitra" pitchFamily="2" charset="-78"/>
            </a:endParaRPr>
          </a:p>
          <a:p>
            <a:pPr marL="342900" indent="-342900" algn="justLow">
              <a:buFont typeface="Arial" pitchFamily="34" charset="0"/>
              <a:buChar char="•"/>
              <a:defRPr/>
            </a:pPr>
            <a:endParaRPr lang="en-US" sz="2400" dirty="0">
              <a:latin typeface="Arial" pitchFamily="34" charset="0"/>
              <a:cs typeface="B Mitra" pitchFamily="2" charset="-78"/>
            </a:endParaRPr>
          </a:p>
          <a:p>
            <a:pPr marL="342900" indent="-342900" algn="justLow">
              <a:defRPr/>
            </a:pPr>
            <a:endParaRPr lang="en-US" sz="2400" dirty="0">
              <a:latin typeface="Arial" pitchFamily="34" charset="0"/>
              <a:cs typeface="B Mitra" pitchFamily="2" charset="-78"/>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itle 1"/>
          <p:cNvSpPr>
            <a:spLocks noGrp="1"/>
          </p:cNvSpPr>
          <p:nvPr>
            <p:ph type="title"/>
          </p:nvPr>
        </p:nvSpPr>
        <p:spPr/>
        <p:txBody>
          <a:bodyPr/>
          <a:lstStyle/>
          <a:p>
            <a:pPr algn="ctr" eaLnBrk="1" hangingPunct="1"/>
            <a:r>
              <a:rPr lang="fa-IR" sz="3200" b="1" dirty="0" smtClean="0">
                <a:cs typeface="B Elham" pitchFamily="2" charset="-78"/>
              </a:rPr>
              <a:t>آزمون فرضیه مساوی بودن واریانس دو جامعه</a:t>
            </a:r>
            <a:br>
              <a:rPr lang="fa-IR" sz="3200" b="1" dirty="0" smtClean="0">
                <a:cs typeface="B Elham" pitchFamily="2" charset="-78"/>
              </a:rPr>
            </a:br>
            <a:r>
              <a:rPr lang="fa-IR" sz="3200" b="1" dirty="0" smtClean="0">
                <a:cs typeface="B Elham" pitchFamily="2" charset="-78"/>
              </a:rPr>
              <a:t>(آزمون لون)</a:t>
            </a:r>
            <a:endParaRPr lang="en-US" sz="3200" dirty="0" smtClean="0">
              <a:cs typeface="B Elham" pitchFamily="2" charset="-78"/>
            </a:endParaRPr>
          </a:p>
        </p:txBody>
      </p:sp>
      <p:grpSp>
        <p:nvGrpSpPr>
          <p:cNvPr id="12" name="Group 11"/>
          <p:cNvGrpSpPr/>
          <p:nvPr/>
        </p:nvGrpSpPr>
        <p:grpSpPr>
          <a:xfrm>
            <a:off x="4724400" y="2209800"/>
            <a:ext cx="3337035" cy="1857375"/>
            <a:chOff x="5181600" y="3352800"/>
            <a:chExt cx="3337035" cy="1857375"/>
          </a:xfrm>
        </p:grpSpPr>
        <p:sp>
          <p:nvSpPr>
            <p:cNvPr id="7" name="Text Box 12"/>
            <p:cNvSpPr txBox="1">
              <a:spLocks noChangeArrowheads="1"/>
            </p:cNvSpPr>
            <p:nvPr/>
          </p:nvSpPr>
          <p:spPr bwMode="auto">
            <a:xfrm>
              <a:off x="5181600" y="3352800"/>
              <a:ext cx="2836173" cy="1857375"/>
            </a:xfrm>
            <a:prstGeom prst="rect">
              <a:avLst/>
            </a:prstGeom>
            <a:solidFill>
              <a:srgbClr val="FFFFFF"/>
            </a:solidFill>
            <a:ln w="9525">
              <a:noFill/>
              <a:miter lim="800000"/>
              <a:headEnd/>
              <a:tailEnd/>
            </a:ln>
          </p:spPr>
          <p:txBody>
            <a:bodyPr/>
            <a:lstStyle/>
            <a:p>
              <a:pPr algn="r" rtl="1"/>
              <a:r>
                <a:rPr lang="fa-IR" sz="2400" dirty="0">
                  <a:latin typeface="Times New Roman" pitchFamily="18" charset="0"/>
                  <a:cs typeface="B Mitra" pitchFamily="2" charset="-78"/>
                </a:rPr>
                <a:t>= حجم نمونه از جامعه </a:t>
              </a:r>
              <a:r>
                <a:rPr lang="fa-IR" sz="2400" dirty="0" smtClean="0">
                  <a:latin typeface="Times New Roman" pitchFamily="18" charset="0"/>
                  <a:cs typeface="B Mitra" pitchFamily="2" charset="-78"/>
                </a:rPr>
                <a:t>اول</a:t>
              </a:r>
            </a:p>
            <a:p>
              <a:pPr algn="r" rtl="1"/>
              <a:endParaRPr lang="fa-IR" sz="2400" dirty="0">
                <a:latin typeface="Times New Roman" pitchFamily="18" charset="0"/>
                <a:cs typeface="B Mitra" pitchFamily="2" charset="-78"/>
              </a:endParaRPr>
            </a:p>
            <a:p>
              <a:pPr algn="r" rtl="1"/>
              <a:r>
                <a:rPr lang="fa-IR" sz="2400" dirty="0" smtClean="0">
                  <a:latin typeface="Times New Roman" pitchFamily="18" charset="0"/>
                  <a:cs typeface="B Mitra" pitchFamily="2" charset="-78"/>
                </a:rPr>
                <a:t>= </a:t>
              </a:r>
              <a:r>
                <a:rPr lang="fa-IR" sz="2400" dirty="0">
                  <a:latin typeface="Times New Roman" pitchFamily="18" charset="0"/>
                  <a:cs typeface="B Mitra" pitchFamily="2" charset="-78"/>
                </a:rPr>
                <a:t>واریانس نمونه از جامعه اول</a:t>
              </a:r>
              <a:endParaRPr lang="en-US" sz="2400" dirty="0">
                <a:latin typeface="Arial" pitchFamily="34" charset="0"/>
                <a:cs typeface="B Mitra" pitchFamily="2" charset="-78"/>
              </a:endParaRPr>
            </a:p>
          </p:txBody>
        </p:sp>
        <p:graphicFrame>
          <p:nvGraphicFramePr>
            <p:cNvPr id="64525" name="Object 13"/>
            <p:cNvGraphicFramePr>
              <a:graphicFrameLocks noChangeAspect="1"/>
            </p:cNvGraphicFramePr>
            <p:nvPr/>
          </p:nvGraphicFramePr>
          <p:xfrm>
            <a:off x="8034298" y="3352800"/>
            <a:ext cx="484337" cy="1143000"/>
          </p:xfrm>
          <a:graphic>
            <a:graphicData uri="http://schemas.openxmlformats.org/presentationml/2006/ole">
              <p:oleObj spid="_x0000_s32770" name="Equation" r:id="rId3" imgW="279360" imgH="736560" progId="Equation.3">
                <p:embed/>
              </p:oleObj>
            </a:graphicData>
          </a:graphic>
        </p:graphicFrame>
      </p:grpSp>
      <p:grpSp>
        <p:nvGrpSpPr>
          <p:cNvPr id="11" name="Group 10"/>
          <p:cNvGrpSpPr/>
          <p:nvPr/>
        </p:nvGrpSpPr>
        <p:grpSpPr>
          <a:xfrm>
            <a:off x="533400" y="2133600"/>
            <a:ext cx="3816434" cy="2000250"/>
            <a:chOff x="914400" y="3352800"/>
            <a:chExt cx="3816434" cy="2000250"/>
          </a:xfrm>
        </p:grpSpPr>
        <p:sp>
          <p:nvSpPr>
            <p:cNvPr id="10" name="Text Box 16"/>
            <p:cNvSpPr txBox="1">
              <a:spLocks noChangeArrowheads="1"/>
            </p:cNvSpPr>
            <p:nvPr/>
          </p:nvSpPr>
          <p:spPr bwMode="auto">
            <a:xfrm>
              <a:off x="914400" y="3352800"/>
              <a:ext cx="3366142" cy="2000250"/>
            </a:xfrm>
            <a:prstGeom prst="rect">
              <a:avLst/>
            </a:prstGeom>
            <a:solidFill>
              <a:srgbClr val="FFFFFF"/>
            </a:solidFill>
            <a:ln w="9525">
              <a:noFill/>
              <a:miter lim="800000"/>
              <a:headEnd/>
              <a:tailEnd/>
            </a:ln>
          </p:spPr>
          <p:txBody>
            <a:bodyPr/>
            <a:lstStyle/>
            <a:p>
              <a:pPr algn="r" rtl="1"/>
              <a:r>
                <a:rPr lang="fa-IR" sz="2400" dirty="0">
                  <a:latin typeface="Times New Roman" pitchFamily="18" charset="0"/>
                  <a:cs typeface="B Mitra" pitchFamily="2" charset="-78"/>
                </a:rPr>
                <a:t>= حجم نمونه از جامعه دوم</a:t>
              </a:r>
            </a:p>
            <a:p>
              <a:pPr algn="r" rtl="1"/>
              <a:endParaRPr lang="fa-IR" sz="2400" dirty="0">
                <a:latin typeface="Times New Roman" pitchFamily="18" charset="0"/>
                <a:cs typeface="B Mitra" pitchFamily="2" charset="-78"/>
              </a:endParaRPr>
            </a:p>
            <a:p>
              <a:pPr algn="r" rtl="1"/>
              <a:r>
                <a:rPr lang="fa-IR" sz="2400" dirty="0">
                  <a:latin typeface="Times New Roman" pitchFamily="18" charset="0"/>
                  <a:cs typeface="B Mitra" pitchFamily="2" charset="-78"/>
                </a:rPr>
                <a:t>= واریانس نمونه از جامعه دوم</a:t>
              </a:r>
              <a:endParaRPr lang="en-US" sz="2400" dirty="0">
                <a:latin typeface="Arial" pitchFamily="34" charset="0"/>
                <a:cs typeface="B Mitra" pitchFamily="2" charset="-78"/>
              </a:endParaRPr>
            </a:p>
          </p:txBody>
        </p:sp>
        <p:graphicFrame>
          <p:nvGraphicFramePr>
            <p:cNvPr id="64529" name="Object 17"/>
            <p:cNvGraphicFramePr>
              <a:graphicFrameLocks noChangeAspect="1"/>
            </p:cNvGraphicFramePr>
            <p:nvPr/>
          </p:nvGraphicFramePr>
          <p:xfrm>
            <a:off x="4250770" y="3352800"/>
            <a:ext cx="480064" cy="1219199"/>
          </p:xfrm>
          <a:graphic>
            <a:graphicData uri="http://schemas.openxmlformats.org/presentationml/2006/ole">
              <p:oleObj spid="_x0000_s32771" name="Equation" r:id="rId4" imgW="279360" imgH="736560" progId="Equation.3">
                <p:embed/>
              </p:oleObj>
            </a:graphicData>
          </a:graphic>
        </p:graphicFrame>
      </p:grpSp>
      <p:pic>
        <p:nvPicPr>
          <p:cNvPr id="25608" name="Picture 4"/>
          <p:cNvPicPr>
            <a:picLocks noChangeAspect="1" noChangeArrowheads="1"/>
          </p:cNvPicPr>
          <p:nvPr/>
        </p:nvPicPr>
        <p:blipFill>
          <a:blip r:embed="rId5"/>
          <a:srcRect/>
          <a:stretch>
            <a:fillRect/>
          </a:stretch>
        </p:blipFill>
        <p:spPr bwMode="auto">
          <a:xfrm>
            <a:off x="1143000" y="3581400"/>
            <a:ext cx="2461572" cy="1143000"/>
          </a:xfrm>
          <a:prstGeom prst="rect">
            <a:avLst/>
          </a:prstGeom>
          <a:noFill/>
          <a:ln w="9525">
            <a:noFill/>
            <a:miter lim="800000"/>
            <a:headEnd/>
            <a:tailEnd/>
          </a:ln>
        </p:spPr>
      </p:pic>
      <p:sp>
        <p:nvSpPr>
          <p:cNvPr id="25609" name="Slide Number Placeholder 8"/>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CB7439F4-A2E5-4515-8A49-D85D6B3525DB}" type="slidenum">
              <a:rPr lang="ar-SA" smtClean="0"/>
              <a:pPr/>
              <a:t>31</a:t>
            </a:fld>
            <a:endParaRPr lang="en-US" dirty="0" smtClean="0"/>
          </a:p>
        </p:txBody>
      </p:sp>
      <p:grpSp>
        <p:nvGrpSpPr>
          <p:cNvPr id="13" name="Group 12"/>
          <p:cNvGrpSpPr/>
          <p:nvPr/>
        </p:nvGrpSpPr>
        <p:grpSpPr>
          <a:xfrm>
            <a:off x="1295400" y="5181600"/>
            <a:ext cx="4519472" cy="933451"/>
            <a:chOff x="1143000" y="3886200"/>
            <a:chExt cx="4519472" cy="933451"/>
          </a:xfrm>
        </p:grpSpPr>
        <p:pic>
          <p:nvPicPr>
            <p:cNvPr id="14" name="Picture 2"/>
            <p:cNvPicPr>
              <a:picLocks noChangeAspect="1" noChangeArrowheads="1"/>
            </p:cNvPicPr>
            <p:nvPr/>
          </p:nvPicPr>
          <p:blipFill>
            <a:blip r:embed="rId6"/>
            <a:srcRect/>
            <a:stretch>
              <a:fillRect/>
            </a:stretch>
          </p:blipFill>
          <p:spPr bwMode="auto">
            <a:xfrm>
              <a:off x="1143000" y="3886200"/>
              <a:ext cx="1828800" cy="917114"/>
            </a:xfrm>
            <a:prstGeom prst="rect">
              <a:avLst/>
            </a:prstGeom>
            <a:noFill/>
            <a:ln w="9525">
              <a:noFill/>
              <a:miter lim="800000"/>
              <a:headEnd/>
              <a:tailEnd/>
            </a:ln>
          </p:spPr>
        </p:pic>
        <p:pic>
          <p:nvPicPr>
            <p:cNvPr id="15" name="Picture 3"/>
            <p:cNvPicPr>
              <a:picLocks noChangeAspect="1" noChangeArrowheads="1"/>
            </p:cNvPicPr>
            <p:nvPr/>
          </p:nvPicPr>
          <p:blipFill>
            <a:blip r:embed="rId7"/>
            <a:srcRect/>
            <a:stretch>
              <a:fillRect/>
            </a:stretch>
          </p:blipFill>
          <p:spPr bwMode="auto">
            <a:xfrm>
              <a:off x="3032806" y="3929064"/>
              <a:ext cx="2629666" cy="890587"/>
            </a:xfrm>
            <a:prstGeom prst="rect">
              <a:avLst/>
            </a:prstGeom>
            <a:noFill/>
            <a:ln w="9525">
              <a:noFill/>
              <a:miter lim="800000"/>
              <a:headEnd/>
              <a:tailEnd/>
            </a:ln>
          </p:spPr>
        </p:pic>
      </p:grpSp>
      <p:sp>
        <p:nvSpPr>
          <p:cNvPr id="16" name="TextBox 3"/>
          <p:cNvSpPr txBox="1">
            <a:spLocks noChangeArrowheads="1"/>
          </p:cNvSpPr>
          <p:nvPr/>
        </p:nvSpPr>
        <p:spPr bwMode="auto">
          <a:xfrm>
            <a:off x="6019800" y="4038600"/>
            <a:ext cx="2132591" cy="1969770"/>
          </a:xfrm>
          <a:prstGeom prst="rect">
            <a:avLst/>
          </a:prstGeom>
          <a:noFill/>
          <a:ln w="9525">
            <a:noFill/>
            <a:miter lim="800000"/>
            <a:headEnd/>
            <a:tailEnd/>
          </a:ln>
        </p:spPr>
        <p:txBody>
          <a:bodyPr wrap="square">
            <a:spAutoFit/>
          </a:bodyPr>
          <a:lstStyle/>
          <a:p>
            <a:pPr algn="r" rtl="1"/>
            <a:r>
              <a:rPr lang="fa-IR" dirty="0">
                <a:solidFill>
                  <a:srgbClr val="FF0000"/>
                </a:solidFill>
                <a:cs typeface="B Mitra" pitchFamily="2" charset="-78"/>
              </a:rPr>
              <a:t>آماره </a:t>
            </a:r>
            <a:r>
              <a:rPr lang="en-US" dirty="0">
                <a:solidFill>
                  <a:srgbClr val="FF0000"/>
                </a:solidFill>
                <a:cs typeface="B Mitra" pitchFamily="2" charset="-78"/>
              </a:rPr>
              <a:t>F</a:t>
            </a:r>
            <a:r>
              <a:rPr lang="fa-IR" dirty="0">
                <a:solidFill>
                  <a:srgbClr val="FF0000"/>
                </a:solidFill>
                <a:cs typeface="B Mitra" pitchFamily="2" charset="-78"/>
              </a:rPr>
              <a:t>و دارای توزیع فیشر با 1-</a:t>
            </a:r>
            <a:r>
              <a:rPr lang="en-US" dirty="0">
                <a:solidFill>
                  <a:srgbClr val="FF0000"/>
                </a:solidFill>
                <a:cs typeface="B Mitra" pitchFamily="2" charset="-78"/>
              </a:rPr>
              <a:t>n</a:t>
            </a:r>
            <a:r>
              <a:rPr lang="en-US" baseline="-25000" dirty="0">
                <a:solidFill>
                  <a:srgbClr val="FF0000"/>
                </a:solidFill>
                <a:cs typeface="B Mitra" pitchFamily="2" charset="-78"/>
              </a:rPr>
              <a:t>1</a:t>
            </a:r>
            <a:r>
              <a:rPr lang="fa-IR" dirty="0">
                <a:solidFill>
                  <a:srgbClr val="FF0000"/>
                </a:solidFill>
                <a:cs typeface="B Mitra" pitchFamily="2" charset="-78"/>
              </a:rPr>
              <a:t> (درجه آزادی صورت) و 1-</a:t>
            </a:r>
            <a:r>
              <a:rPr lang="en-US" dirty="0">
                <a:solidFill>
                  <a:srgbClr val="FF0000"/>
                </a:solidFill>
                <a:cs typeface="B Mitra" pitchFamily="2" charset="-78"/>
              </a:rPr>
              <a:t>n</a:t>
            </a:r>
            <a:r>
              <a:rPr lang="en-US" baseline="-25000" dirty="0">
                <a:solidFill>
                  <a:srgbClr val="FF0000"/>
                </a:solidFill>
                <a:cs typeface="B Mitra" pitchFamily="2" charset="-78"/>
              </a:rPr>
              <a:t>2</a:t>
            </a:r>
            <a:r>
              <a:rPr lang="fa-IR" dirty="0">
                <a:solidFill>
                  <a:srgbClr val="FF0000"/>
                </a:solidFill>
                <a:cs typeface="B Mitra" pitchFamily="2" charset="-78"/>
              </a:rPr>
              <a:t> (درجه آزادی مخرج) است</a:t>
            </a:r>
            <a:r>
              <a:rPr lang="en-US" dirty="0">
                <a:solidFill>
                  <a:srgbClr val="FF0000"/>
                </a:solidFill>
                <a:cs typeface="B Mitra" pitchFamily="2" charset="-78"/>
              </a:rPr>
              <a:t> </a:t>
            </a:r>
            <a:r>
              <a:rPr lang="fa-IR" dirty="0" smtClean="0">
                <a:solidFill>
                  <a:srgbClr val="FF0000"/>
                </a:solidFill>
                <a:cs typeface="B Mitra" pitchFamily="2" charset="-78"/>
              </a:rPr>
              <a:t> و به صورت نسبت واریانس های دو نمونه تعریف می شود</a:t>
            </a:r>
            <a:r>
              <a:rPr lang="en-US" dirty="0" smtClean="0">
                <a:solidFill>
                  <a:srgbClr val="FF0000"/>
                </a:solidFill>
                <a:cs typeface="B Mitra" pitchFamily="2" charset="-78"/>
              </a:rPr>
              <a:t>:</a:t>
            </a:r>
            <a:r>
              <a:rPr lang="fa-IR" sz="1400" dirty="0" smtClean="0">
                <a:solidFill>
                  <a:srgbClr val="FF0000"/>
                </a:solidFill>
                <a:cs typeface="B Mitra" pitchFamily="2" charset="-78"/>
              </a:rPr>
              <a:t>                                                                                     </a:t>
            </a:r>
            <a:endParaRPr lang="en-US" sz="1400" dirty="0">
              <a:solidFill>
                <a:srgbClr val="FF0000"/>
              </a:solidFill>
              <a:cs typeface="B Mitra" pitchFamily="2" charset="-78"/>
            </a:endParaRPr>
          </a:p>
          <a:p>
            <a:pPr algn="r" rtl="1"/>
            <a:r>
              <a:rPr lang="fa-IR" sz="1400" dirty="0">
                <a:cs typeface="B Mitra" pitchFamily="2" charset="-78"/>
              </a:rPr>
              <a:t> </a:t>
            </a:r>
            <a:endParaRPr lang="en-US" sz="1400" dirty="0">
              <a:cs typeface="B Mitra" pitchFamily="2" charset="-78"/>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3" name="Text Box 4"/>
          <p:cNvSpPr txBox="1">
            <a:spLocks noChangeArrowheads="1"/>
          </p:cNvSpPr>
          <p:nvPr/>
        </p:nvSpPr>
        <p:spPr bwMode="auto">
          <a:xfrm>
            <a:off x="725766" y="357169"/>
            <a:ext cx="7808634" cy="1231106"/>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p>
            <a:pPr algn="ctr">
              <a:defRPr/>
            </a:pPr>
            <a:r>
              <a:rPr lang="fa-IR" sz="2800" b="1" dirty="0">
                <a:latin typeface="Arial" pitchFamily="34" charset="0"/>
                <a:cs typeface="B Mitra" pitchFamily="2" charset="-78"/>
              </a:rPr>
              <a:t>مقایسه میانگین دو جامعه </a:t>
            </a:r>
          </a:p>
          <a:p>
            <a:pPr algn="ctr">
              <a:defRPr/>
            </a:pPr>
            <a:endParaRPr lang="fa-IR" sz="2800" b="1" dirty="0">
              <a:latin typeface="Arial" pitchFamily="34" charset="0"/>
              <a:cs typeface="B Mitra" pitchFamily="2" charset="-78"/>
            </a:endParaRPr>
          </a:p>
          <a:p>
            <a:pPr algn="ctr">
              <a:defRPr/>
            </a:pPr>
            <a:r>
              <a:rPr lang="fa-IR" b="1" dirty="0" smtClean="0">
                <a:latin typeface="Arial" pitchFamily="34" charset="0"/>
                <a:cs typeface="B Mitra" pitchFamily="2" charset="-78"/>
              </a:rPr>
              <a:t>در </a:t>
            </a:r>
            <a:r>
              <a:rPr lang="fa-IR" b="1" dirty="0">
                <a:latin typeface="Arial" pitchFamily="34" charset="0"/>
                <a:cs typeface="B Mitra" pitchFamily="2" charset="-78"/>
              </a:rPr>
              <a:t>صورتی که فرض مساوی بودن واریانسها پذیرفته </a:t>
            </a:r>
            <a:r>
              <a:rPr lang="fa-IR" b="1" dirty="0" smtClean="0">
                <a:latin typeface="Arial" pitchFamily="34" charset="0"/>
                <a:cs typeface="B Mitra" pitchFamily="2" charset="-78"/>
              </a:rPr>
              <a:t>شود</a:t>
            </a:r>
            <a:endParaRPr lang="en-US" b="1" dirty="0">
              <a:latin typeface="Arial" pitchFamily="34" charset="0"/>
              <a:cs typeface="B Mitra" pitchFamily="2" charset="-78"/>
            </a:endParaRPr>
          </a:p>
        </p:txBody>
      </p:sp>
      <p:sp>
        <p:nvSpPr>
          <p:cNvPr id="28680" name="Rectangle 7"/>
          <p:cNvSpPr>
            <a:spLocks noChangeArrowheads="1"/>
          </p:cNvSpPr>
          <p:nvPr/>
        </p:nvSpPr>
        <p:spPr bwMode="auto">
          <a:xfrm>
            <a:off x="8978756" y="0"/>
            <a:ext cx="184731" cy="369332"/>
          </a:xfrm>
          <a:prstGeom prst="rect">
            <a:avLst/>
          </a:prstGeom>
          <a:noFill/>
          <a:ln w="9525">
            <a:noFill/>
            <a:miter lim="800000"/>
            <a:headEnd/>
            <a:tailEnd/>
          </a:ln>
        </p:spPr>
        <p:txBody>
          <a:bodyPr wrap="none" anchor="ctr">
            <a:spAutoFit/>
          </a:bodyPr>
          <a:lstStyle/>
          <a:p>
            <a:endParaRPr lang="en-US"/>
          </a:p>
        </p:txBody>
      </p:sp>
      <p:sp>
        <p:nvSpPr>
          <p:cNvPr id="28681" name="Rectangle 8"/>
          <p:cNvSpPr>
            <a:spLocks noChangeArrowheads="1"/>
          </p:cNvSpPr>
          <p:nvPr/>
        </p:nvSpPr>
        <p:spPr bwMode="auto">
          <a:xfrm>
            <a:off x="8978756" y="1247775"/>
            <a:ext cx="184731" cy="369332"/>
          </a:xfrm>
          <a:prstGeom prst="rect">
            <a:avLst/>
          </a:prstGeom>
          <a:noFill/>
          <a:ln w="9525">
            <a:noFill/>
            <a:miter lim="800000"/>
            <a:headEnd/>
            <a:tailEnd/>
          </a:ln>
        </p:spPr>
        <p:txBody>
          <a:bodyPr wrap="none" anchor="ctr">
            <a:spAutoFit/>
          </a:bodyPr>
          <a:lstStyle/>
          <a:p>
            <a:endParaRPr lang="en-US"/>
          </a:p>
        </p:txBody>
      </p:sp>
      <p:sp>
        <p:nvSpPr>
          <p:cNvPr id="28682" name="Rectangle 10"/>
          <p:cNvSpPr>
            <a:spLocks noChangeArrowheads="1"/>
          </p:cNvSpPr>
          <p:nvPr/>
        </p:nvSpPr>
        <p:spPr bwMode="auto">
          <a:xfrm>
            <a:off x="8978756" y="2495550"/>
            <a:ext cx="184731" cy="369332"/>
          </a:xfrm>
          <a:prstGeom prst="rect">
            <a:avLst/>
          </a:prstGeom>
          <a:noFill/>
          <a:ln w="9525">
            <a:noFill/>
            <a:miter lim="800000"/>
            <a:headEnd/>
            <a:tailEnd/>
          </a:ln>
        </p:spPr>
        <p:txBody>
          <a:bodyPr wrap="none" anchor="ctr">
            <a:spAutoFit/>
          </a:bodyPr>
          <a:lstStyle/>
          <a:p>
            <a:endParaRPr lang="en-US"/>
          </a:p>
        </p:txBody>
      </p:sp>
      <p:graphicFrame>
        <p:nvGraphicFramePr>
          <p:cNvPr id="64521" name="Object 9"/>
          <p:cNvGraphicFramePr>
            <a:graphicFrameLocks noChangeAspect="1"/>
          </p:cNvGraphicFramePr>
          <p:nvPr/>
        </p:nvGraphicFramePr>
        <p:xfrm>
          <a:off x="611120" y="1985964"/>
          <a:ext cx="4170997" cy="4090987"/>
        </p:xfrm>
        <a:graphic>
          <a:graphicData uri="http://schemas.openxmlformats.org/presentationml/2006/ole">
            <p:oleObj spid="_x0000_s35842" name="Equation" r:id="rId3" imgW="1841400" imgH="1828800" progId="Equation.3">
              <p:embed/>
            </p:oleObj>
          </a:graphicData>
        </a:graphic>
      </p:graphicFrame>
      <p:sp>
        <p:nvSpPr>
          <p:cNvPr id="28683" name="Rectangle 11"/>
          <p:cNvSpPr>
            <a:spLocks noChangeArrowheads="1"/>
          </p:cNvSpPr>
          <p:nvPr/>
        </p:nvSpPr>
        <p:spPr bwMode="auto">
          <a:xfrm>
            <a:off x="8978756" y="4362450"/>
            <a:ext cx="184731" cy="369332"/>
          </a:xfrm>
          <a:prstGeom prst="rect">
            <a:avLst/>
          </a:prstGeom>
          <a:noFill/>
          <a:ln w="9525">
            <a:noFill/>
            <a:miter lim="800000"/>
            <a:headEnd/>
            <a:tailEnd/>
          </a:ln>
        </p:spPr>
        <p:txBody>
          <a:bodyPr wrap="none" anchor="ctr">
            <a:spAutoFit/>
          </a:bodyPr>
          <a:lstStyle/>
          <a:p>
            <a:endParaRPr lang="en-US"/>
          </a:p>
        </p:txBody>
      </p:sp>
      <p:sp>
        <p:nvSpPr>
          <p:cNvPr id="64524" name="Text Box 12"/>
          <p:cNvSpPr txBox="1">
            <a:spLocks noChangeArrowheads="1"/>
          </p:cNvSpPr>
          <p:nvPr/>
        </p:nvSpPr>
        <p:spPr bwMode="auto">
          <a:xfrm>
            <a:off x="4058460" y="2500314"/>
            <a:ext cx="3943074" cy="1857375"/>
          </a:xfrm>
          <a:prstGeom prst="rect">
            <a:avLst/>
          </a:prstGeom>
          <a:solidFill>
            <a:srgbClr val="FFFFFF"/>
          </a:solidFill>
          <a:ln w="9525">
            <a:noFill/>
            <a:miter lim="800000"/>
            <a:headEnd/>
            <a:tailEnd/>
          </a:ln>
        </p:spPr>
        <p:txBody>
          <a:bodyPr/>
          <a:lstStyle/>
          <a:p>
            <a:pPr algn="r" rtl="1"/>
            <a:r>
              <a:rPr lang="fa-IR" sz="2400" dirty="0">
                <a:latin typeface="Times New Roman" pitchFamily="18" charset="0"/>
                <a:cs typeface="B Mitra" pitchFamily="2" charset="-78"/>
              </a:rPr>
              <a:t>= حجم نمونه از جامعه اول</a:t>
            </a:r>
          </a:p>
          <a:p>
            <a:pPr algn="r" rtl="1"/>
            <a:endParaRPr lang="fa-IR" sz="2400" dirty="0">
              <a:latin typeface="Times New Roman" pitchFamily="18" charset="0"/>
              <a:cs typeface="B Mitra" pitchFamily="2" charset="-78"/>
            </a:endParaRPr>
          </a:p>
          <a:p>
            <a:pPr algn="r" rtl="1"/>
            <a:r>
              <a:rPr lang="fa-IR" sz="2400" dirty="0">
                <a:latin typeface="Times New Roman" pitchFamily="18" charset="0"/>
                <a:cs typeface="B Mitra" pitchFamily="2" charset="-78"/>
              </a:rPr>
              <a:t>= میانگین نمونه از جامعه اول</a:t>
            </a:r>
          </a:p>
          <a:p>
            <a:pPr algn="r" rtl="1"/>
            <a:endParaRPr lang="fa-IR" sz="2400" dirty="0">
              <a:latin typeface="Times New Roman" pitchFamily="18" charset="0"/>
              <a:cs typeface="B Mitra" pitchFamily="2" charset="-78"/>
            </a:endParaRPr>
          </a:p>
          <a:p>
            <a:pPr algn="r" rtl="1"/>
            <a:r>
              <a:rPr lang="fa-IR" sz="2400" dirty="0">
                <a:latin typeface="Times New Roman" pitchFamily="18" charset="0"/>
                <a:cs typeface="B Mitra" pitchFamily="2" charset="-78"/>
              </a:rPr>
              <a:t>= واریانس نمونه از جامعه اول</a:t>
            </a:r>
            <a:endParaRPr lang="en-US" sz="2400" dirty="0">
              <a:latin typeface="Arial" pitchFamily="34" charset="0"/>
              <a:cs typeface="B Mitra" pitchFamily="2" charset="-78"/>
            </a:endParaRPr>
          </a:p>
        </p:txBody>
      </p:sp>
      <p:sp>
        <p:nvSpPr>
          <p:cNvPr id="28685" name="Rectangle 14"/>
          <p:cNvSpPr>
            <a:spLocks noChangeArrowheads="1"/>
          </p:cNvSpPr>
          <p:nvPr/>
        </p:nvSpPr>
        <p:spPr bwMode="auto">
          <a:xfrm>
            <a:off x="8978756" y="2805114"/>
            <a:ext cx="184731" cy="369332"/>
          </a:xfrm>
          <a:prstGeom prst="rect">
            <a:avLst/>
          </a:prstGeom>
          <a:noFill/>
          <a:ln w="9525">
            <a:noFill/>
            <a:miter lim="800000"/>
            <a:headEnd/>
            <a:tailEnd/>
          </a:ln>
        </p:spPr>
        <p:txBody>
          <a:bodyPr wrap="none" anchor="ctr">
            <a:spAutoFit/>
          </a:bodyPr>
          <a:lstStyle/>
          <a:p>
            <a:endParaRPr lang="en-US"/>
          </a:p>
        </p:txBody>
      </p:sp>
      <p:graphicFrame>
        <p:nvGraphicFramePr>
          <p:cNvPr id="64525" name="Object 13"/>
          <p:cNvGraphicFramePr>
            <a:graphicFrameLocks noChangeAspect="1"/>
          </p:cNvGraphicFramePr>
          <p:nvPr/>
        </p:nvGraphicFramePr>
        <p:xfrm>
          <a:off x="7970195" y="2357439"/>
          <a:ext cx="507129" cy="1944687"/>
        </p:xfrm>
        <a:graphic>
          <a:graphicData uri="http://schemas.openxmlformats.org/presentationml/2006/ole">
            <p:oleObj spid="_x0000_s35843" name="Equation" r:id="rId4" imgW="292100" imgH="736600" progId="Equation.3">
              <p:embed/>
            </p:oleObj>
          </a:graphicData>
        </a:graphic>
      </p:graphicFrame>
      <p:sp>
        <p:nvSpPr>
          <p:cNvPr id="28686" name="Rectangle 15"/>
          <p:cNvSpPr>
            <a:spLocks noChangeArrowheads="1"/>
          </p:cNvSpPr>
          <p:nvPr/>
        </p:nvSpPr>
        <p:spPr bwMode="auto">
          <a:xfrm>
            <a:off x="8978756" y="4052889"/>
            <a:ext cx="184731" cy="369332"/>
          </a:xfrm>
          <a:prstGeom prst="rect">
            <a:avLst/>
          </a:prstGeom>
          <a:noFill/>
          <a:ln w="9525">
            <a:noFill/>
            <a:miter lim="800000"/>
            <a:headEnd/>
            <a:tailEnd/>
          </a:ln>
        </p:spPr>
        <p:txBody>
          <a:bodyPr wrap="none" anchor="ctr">
            <a:spAutoFit/>
          </a:bodyPr>
          <a:lstStyle/>
          <a:p>
            <a:endParaRPr lang="en-US"/>
          </a:p>
        </p:txBody>
      </p:sp>
      <p:sp>
        <p:nvSpPr>
          <p:cNvPr id="64528" name="Text Box 16"/>
          <p:cNvSpPr txBox="1">
            <a:spLocks noChangeArrowheads="1"/>
          </p:cNvSpPr>
          <p:nvPr/>
        </p:nvSpPr>
        <p:spPr bwMode="auto">
          <a:xfrm>
            <a:off x="4700920" y="4554538"/>
            <a:ext cx="3366143" cy="2303462"/>
          </a:xfrm>
          <a:prstGeom prst="rect">
            <a:avLst/>
          </a:prstGeom>
          <a:solidFill>
            <a:srgbClr val="FFFFFF"/>
          </a:solidFill>
          <a:ln w="9525">
            <a:noFill/>
            <a:miter lim="800000"/>
            <a:headEnd/>
            <a:tailEnd/>
          </a:ln>
        </p:spPr>
        <p:txBody>
          <a:bodyPr/>
          <a:lstStyle/>
          <a:p>
            <a:pPr algn="r" rtl="1"/>
            <a:r>
              <a:rPr lang="fa-IR" sz="2400" dirty="0">
                <a:latin typeface="Times New Roman" pitchFamily="18" charset="0"/>
                <a:cs typeface="B Mitra" pitchFamily="2" charset="-78"/>
              </a:rPr>
              <a:t>= حجم نمونه از جامعه دوم</a:t>
            </a:r>
          </a:p>
          <a:p>
            <a:pPr algn="r" rtl="1"/>
            <a:endParaRPr lang="fa-IR" sz="2400" dirty="0">
              <a:latin typeface="Times New Roman" pitchFamily="18" charset="0"/>
              <a:cs typeface="B Mitra" pitchFamily="2" charset="-78"/>
            </a:endParaRPr>
          </a:p>
          <a:p>
            <a:pPr algn="r" rtl="1"/>
            <a:r>
              <a:rPr lang="fa-IR" sz="2400" dirty="0">
                <a:latin typeface="Times New Roman" pitchFamily="18" charset="0"/>
                <a:cs typeface="B Mitra" pitchFamily="2" charset="-78"/>
              </a:rPr>
              <a:t>= میانگین نمونه از جامعه دوم</a:t>
            </a:r>
          </a:p>
          <a:p>
            <a:pPr algn="r" rtl="1"/>
            <a:endParaRPr lang="fa-IR" sz="2400" dirty="0">
              <a:latin typeface="Times New Roman" pitchFamily="18" charset="0"/>
              <a:cs typeface="B Mitra" pitchFamily="2" charset="-78"/>
            </a:endParaRPr>
          </a:p>
          <a:p>
            <a:pPr algn="r" rtl="1"/>
            <a:r>
              <a:rPr lang="fa-IR" sz="2400" dirty="0">
                <a:latin typeface="Times New Roman" pitchFamily="18" charset="0"/>
                <a:cs typeface="B Mitra" pitchFamily="2" charset="-78"/>
              </a:rPr>
              <a:t>= واریانس نمونه از جامعه دوم</a:t>
            </a:r>
            <a:endParaRPr lang="en-US" sz="2400" dirty="0">
              <a:latin typeface="Arial" pitchFamily="34" charset="0"/>
              <a:cs typeface="B Mitra" pitchFamily="2" charset="-78"/>
            </a:endParaRPr>
          </a:p>
        </p:txBody>
      </p:sp>
      <p:sp>
        <p:nvSpPr>
          <p:cNvPr id="28688" name="Rectangle 18"/>
          <p:cNvSpPr>
            <a:spLocks noChangeArrowheads="1"/>
          </p:cNvSpPr>
          <p:nvPr/>
        </p:nvSpPr>
        <p:spPr bwMode="auto">
          <a:xfrm>
            <a:off x="8978756" y="2833689"/>
            <a:ext cx="184731" cy="369332"/>
          </a:xfrm>
          <a:prstGeom prst="rect">
            <a:avLst/>
          </a:prstGeom>
          <a:noFill/>
          <a:ln w="9525">
            <a:noFill/>
            <a:miter lim="800000"/>
            <a:headEnd/>
            <a:tailEnd/>
          </a:ln>
        </p:spPr>
        <p:txBody>
          <a:bodyPr wrap="none" anchor="ctr">
            <a:spAutoFit/>
          </a:bodyPr>
          <a:lstStyle/>
          <a:p>
            <a:endParaRPr lang="en-US"/>
          </a:p>
        </p:txBody>
      </p:sp>
      <p:graphicFrame>
        <p:nvGraphicFramePr>
          <p:cNvPr id="64529" name="Object 17"/>
          <p:cNvGraphicFramePr>
            <a:graphicFrameLocks noChangeAspect="1"/>
          </p:cNvGraphicFramePr>
          <p:nvPr/>
        </p:nvGraphicFramePr>
        <p:xfrm>
          <a:off x="8034298" y="4429125"/>
          <a:ext cx="501431" cy="2089150"/>
        </p:xfrm>
        <a:graphic>
          <a:graphicData uri="http://schemas.openxmlformats.org/presentationml/2006/ole">
            <p:oleObj spid="_x0000_s35844" name="Equation" r:id="rId5" imgW="292100" imgH="736600" progId="Equation.3">
              <p:embed/>
            </p:oleObj>
          </a:graphicData>
        </a:graphic>
      </p:graphicFrame>
      <p:sp>
        <p:nvSpPr>
          <p:cNvPr id="28689" name="Rectangle 19"/>
          <p:cNvSpPr>
            <a:spLocks noChangeArrowheads="1"/>
          </p:cNvSpPr>
          <p:nvPr/>
        </p:nvSpPr>
        <p:spPr bwMode="auto">
          <a:xfrm>
            <a:off x="8978756" y="4024314"/>
            <a:ext cx="184731" cy="369332"/>
          </a:xfrm>
          <a:prstGeom prst="rect">
            <a:avLst/>
          </a:prstGeom>
          <a:noFill/>
          <a:ln w="9525">
            <a:noFill/>
            <a:miter lim="800000"/>
            <a:headEnd/>
            <a:tailEnd/>
          </a:ln>
        </p:spPr>
        <p:txBody>
          <a:bodyPr wrap="none" anchor="ctr">
            <a:spAutoFit/>
          </a:bodyPr>
          <a:lstStyle/>
          <a:p>
            <a:endParaRPr lang="en-US"/>
          </a:p>
        </p:txBody>
      </p:sp>
      <p:sp>
        <p:nvSpPr>
          <p:cNvPr id="28690" name="Slide Number Placeholder 1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E7B059F4-374E-422A-959A-57C0D2290C14}" type="slidenum">
              <a:rPr lang="ar-SA" smtClean="0"/>
              <a:pPr/>
              <a:t>32</a:t>
            </a:fld>
            <a:endParaRPr lang="en-US"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4521"/>
                                        </p:tgtEl>
                                        <p:attrNameLst>
                                          <p:attrName>style.visibility</p:attrName>
                                        </p:attrNameLst>
                                      </p:cBhvr>
                                      <p:to>
                                        <p:strVal val="visible"/>
                                      </p:to>
                                    </p:set>
                                    <p:animEffect transition="in" filter="box(in)">
                                      <p:cBhvr>
                                        <p:cTn id="7" dur="500"/>
                                        <p:tgtEl>
                                          <p:spTgt spid="64521"/>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nodeType="clickEffect">
                                  <p:stCondLst>
                                    <p:cond delay="0"/>
                                  </p:stCondLst>
                                  <p:childTnLst>
                                    <p:set>
                                      <p:cBhvr>
                                        <p:cTn id="11" dur="1" fill="hold">
                                          <p:stCondLst>
                                            <p:cond delay="0"/>
                                          </p:stCondLst>
                                        </p:cTn>
                                        <p:tgtEl>
                                          <p:spTgt spid="64525"/>
                                        </p:tgtEl>
                                        <p:attrNameLst>
                                          <p:attrName>style.visibility</p:attrName>
                                        </p:attrNameLst>
                                      </p:cBhvr>
                                      <p:to>
                                        <p:strVal val="visible"/>
                                      </p:to>
                                    </p:set>
                                    <p:animEffect transition="in" filter="box(in)">
                                      <p:cBhvr>
                                        <p:cTn id="12" dur="500"/>
                                        <p:tgtEl>
                                          <p:spTgt spid="64525"/>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64524"/>
                                        </p:tgtEl>
                                        <p:attrNameLst>
                                          <p:attrName>style.visibility</p:attrName>
                                        </p:attrNameLst>
                                      </p:cBhvr>
                                      <p:to>
                                        <p:strVal val="visible"/>
                                      </p:to>
                                    </p:set>
                                    <p:animEffect transition="in" filter="box(in)">
                                      <p:cBhvr>
                                        <p:cTn id="17" dur="500"/>
                                        <p:tgtEl>
                                          <p:spTgt spid="6452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64529"/>
                                        </p:tgtEl>
                                        <p:attrNameLst>
                                          <p:attrName>style.visibility</p:attrName>
                                        </p:attrNameLst>
                                      </p:cBhvr>
                                      <p:to>
                                        <p:strVal val="visible"/>
                                      </p:to>
                                    </p:set>
                                    <p:animEffect transition="in" filter="box(in)">
                                      <p:cBhvr>
                                        <p:cTn id="22" dur="500"/>
                                        <p:tgtEl>
                                          <p:spTgt spid="64529"/>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4528"/>
                                        </p:tgtEl>
                                        <p:attrNameLst>
                                          <p:attrName>style.visibility</p:attrName>
                                        </p:attrNameLst>
                                      </p:cBhvr>
                                      <p:to>
                                        <p:strVal val="visible"/>
                                      </p:to>
                                    </p:set>
                                    <p:animEffect transition="in" filter="box(in)">
                                      <p:cBhvr>
                                        <p:cTn id="27" dur="500"/>
                                        <p:tgtEl>
                                          <p:spTgt spid="645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24" grpId="0" animBg="1"/>
      <p:bldP spid="64528"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Text Box 4"/>
          <p:cNvSpPr txBox="1">
            <a:spLocks noChangeArrowheads="1"/>
          </p:cNvSpPr>
          <p:nvPr/>
        </p:nvSpPr>
        <p:spPr bwMode="auto">
          <a:xfrm>
            <a:off x="1600200" y="857251"/>
            <a:ext cx="6230863" cy="523220"/>
          </a:xfrm>
          <a:prstGeom prst="rect">
            <a:avLst/>
          </a:prstGeom>
          <a:noFill/>
          <a:ln w="9525">
            <a:noFill/>
            <a:miter lim="800000"/>
            <a:headEnd/>
            <a:tailEnd/>
          </a:ln>
        </p:spPr>
        <p:txBody>
          <a:bodyPr wrap="square">
            <a:spAutoFit/>
          </a:bodyPr>
          <a:lstStyle/>
          <a:p>
            <a:pPr algn="ctr"/>
            <a:r>
              <a:rPr lang="fa-IR" sz="2800" b="1" dirty="0">
                <a:solidFill>
                  <a:schemeClr val="accent2"/>
                </a:solidFill>
                <a:latin typeface="Arial" pitchFamily="34" charset="0"/>
                <a:cs typeface="B Mitra" pitchFamily="2" charset="-78"/>
              </a:rPr>
              <a:t>مقایسه میانگین دو نمونه </a:t>
            </a:r>
            <a:r>
              <a:rPr lang="fa-IR" sz="2800" b="1" dirty="0" smtClean="0">
                <a:solidFill>
                  <a:schemeClr val="accent2"/>
                </a:solidFill>
                <a:latin typeface="Arial" pitchFamily="34" charset="0"/>
                <a:cs typeface="B Mitra" pitchFamily="2" charset="-78"/>
              </a:rPr>
              <a:t>از دوجامعه </a:t>
            </a:r>
            <a:r>
              <a:rPr lang="fa-IR" sz="2800" b="1" dirty="0">
                <a:solidFill>
                  <a:schemeClr val="accent2"/>
                </a:solidFill>
                <a:latin typeface="Arial" pitchFamily="34" charset="0"/>
                <a:cs typeface="B Mitra" pitchFamily="2" charset="-78"/>
              </a:rPr>
              <a:t>وابسته</a:t>
            </a:r>
            <a:endParaRPr lang="en-US" sz="2800" b="1" dirty="0">
              <a:solidFill>
                <a:schemeClr val="accent2"/>
              </a:solidFill>
              <a:latin typeface="Arial" pitchFamily="34" charset="0"/>
              <a:cs typeface="B Mitra" pitchFamily="2" charset="-78"/>
            </a:endParaRPr>
          </a:p>
        </p:txBody>
      </p:sp>
      <p:sp>
        <p:nvSpPr>
          <p:cNvPr id="57349" name="Text Box 5"/>
          <p:cNvSpPr txBox="1">
            <a:spLocks noChangeArrowheads="1"/>
          </p:cNvSpPr>
          <p:nvPr/>
        </p:nvSpPr>
        <p:spPr bwMode="auto">
          <a:xfrm>
            <a:off x="457200" y="1676400"/>
            <a:ext cx="8296410" cy="10064294"/>
          </a:xfrm>
          <a:prstGeom prst="rect">
            <a:avLst/>
          </a:prstGeom>
          <a:noFill/>
          <a:ln w="9525">
            <a:noFill/>
            <a:miter lim="800000"/>
            <a:headEnd/>
            <a:tailEnd/>
          </a:ln>
        </p:spPr>
        <p:txBody>
          <a:bodyPr>
            <a:spAutoFit/>
          </a:bodyPr>
          <a:lstStyle/>
          <a:p>
            <a:pPr algn="justLow" rtl="1">
              <a:lnSpc>
                <a:spcPct val="150000"/>
              </a:lnSpc>
              <a:defRPr/>
            </a:pPr>
            <a:r>
              <a:rPr lang="fa-IR" sz="2400" dirty="0">
                <a:latin typeface="Arial" pitchFamily="34" charset="0"/>
                <a:cs typeface="B Mitra" pitchFamily="2" charset="-78"/>
              </a:rPr>
              <a:t>در این حالت داده ها به صورت وابسته مثلاً قبل و بعد ارائه می شود برای انجام آزمون:</a:t>
            </a:r>
          </a:p>
          <a:p>
            <a:pPr marL="457200" indent="-457200" algn="justLow" rtl="1">
              <a:lnSpc>
                <a:spcPct val="150000"/>
              </a:lnSpc>
              <a:buFont typeface="Wingdings" pitchFamily="2" charset="2"/>
              <a:buChar char="q"/>
              <a:defRPr/>
            </a:pPr>
            <a:r>
              <a:rPr lang="fa-IR" sz="2400" dirty="0">
                <a:latin typeface="Arial" pitchFamily="34" charset="0"/>
                <a:cs typeface="B Mitra" pitchFamily="2" charset="-78"/>
              </a:rPr>
              <a:t> اختلاف مشاهدات قبل و بعد را محاسبه می کنیم.</a:t>
            </a:r>
          </a:p>
          <a:p>
            <a:pPr marL="457200" indent="-457200" algn="justLow" rtl="1">
              <a:lnSpc>
                <a:spcPct val="150000"/>
              </a:lnSpc>
              <a:buFont typeface="Wingdings" pitchFamily="2" charset="2"/>
              <a:buChar char="q"/>
              <a:defRPr/>
            </a:pPr>
            <a:r>
              <a:rPr lang="fa-IR" sz="2400" dirty="0">
                <a:latin typeface="Arial" pitchFamily="34" charset="0"/>
                <a:cs typeface="B Mitra" pitchFamily="2" charset="-78"/>
              </a:rPr>
              <a:t> میانگین و انحراف معیار تفاوتها را بدست می آوریم .</a:t>
            </a:r>
          </a:p>
          <a:p>
            <a:pPr marL="457200" indent="-457200" algn="justLow" rtl="1">
              <a:lnSpc>
                <a:spcPct val="150000"/>
              </a:lnSpc>
              <a:buFont typeface="Wingdings" pitchFamily="2" charset="2"/>
              <a:buChar char="q"/>
              <a:defRPr/>
            </a:pPr>
            <a:r>
              <a:rPr lang="fa-IR" sz="2400" dirty="0">
                <a:latin typeface="Arial" pitchFamily="34" charset="0"/>
                <a:cs typeface="B Mitra" pitchFamily="2" charset="-78"/>
              </a:rPr>
              <a:t>با استفاده از آزمون </a:t>
            </a:r>
            <a:r>
              <a:rPr lang="en-US" sz="2400" dirty="0">
                <a:latin typeface="Arial" pitchFamily="34" charset="0"/>
                <a:cs typeface="B Mitra" pitchFamily="2" charset="-78"/>
              </a:rPr>
              <a:t>t</a:t>
            </a:r>
            <a:r>
              <a:rPr lang="fa-IR" sz="2400" dirty="0">
                <a:latin typeface="Arial" pitchFamily="34" charset="0"/>
                <a:cs typeface="B Mitra" pitchFamily="2" charset="-78"/>
              </a:rPr>
              <a:t> مقدار آماره آزمون رامحاسبه می کنیم</a:t>
            </a:r>
            <a:r>
              <a:rPr lang="fa-IR" sz="2400" dirty="0" smtClean="0">
                <a:latin typeface="Arial" pitchFamily="34" charset="0"/>
                <a:cs typeface="B Mitra" pitchFamily="2" charset="-78"/>
              </a:rPr>
              <a:t>:</a:t>
            </a: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rtl="1">
              <a:lnSpc>
                <a:spcPct val="150000"/>
              </a:lnSpc>
              <a:buFont typeface="Wingdings" pitchFamily="2" charset="2"/>
              <a:buChar char="q"/>
              <a:defRPr/>
            </a:pPr>
            <a:endParaRPr lang="fa-IR" sz="2400" dirty="0" smtClean="0">
              <a:latin typeface="Arial" pitchFamily="34" charset="0"/>
              <a:cs typeface="B Mitra" pitchFamily="2" charset="-78"/>
            </a:endParaRP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rtl="1">
              <a:lnSpc>
                <a:spcPct val="150000"/>
              </a:lnSpc>
              <a:buFont typeface="Wingdings" pitchFamily="2" charset="2"/>
              <a:buChar char="q"/>
              <a:defRPr/>
            </a:pPr>
            <a:r>
              <a:rPr lang="fa-IR" sz="2400" dirty="0" smtClean="0">
                <a:latin typeface="Arial" pitchFamily="34" charset="0"/>
                <a:cs typeface="B Mitra" pitchFamily="2" charset="-78"/>
              </a:rPr>
              <a:t>یا از آزمون تی زوجی (</a:t>
            </a:r>
            <a:r>
              <a:rPr lang="en-US" sz="2400" dirty="0" smtClean="0">
                <a:latin typeface="Arial" pitchFamily="34" charset="0"/>
                <a:cs typeface="B Mitra" pitchFamily="2" charset="-78"/>
              </a:rPr>
              <a:t>Paired t test</a:t>
            </a:r>
            <a:r>
              <a:rPr lang="fa-IR" sz="2400" dirty="0" smtClean="0">
                <a:latin typeface="Arial" pitchFamily="34" charset="0"/>
                <a:cs typeface="B Mitra" pitchFamily="2" charset="-78"/>
              </a:rPr>
              <a:t>)استفاده می کنیم.</a:t>
            </a: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rtl="1">
              <a:lnSpc>
                <a:spcPct val="150000"/>
              </a:lnSpc>
              <a:buFont typeface="Wingdings" pitchFamily="2" charset="2"/>
              <a:buChar char="q"/>
              <a:defRPr/>
            </a:pPr>
            <a:endParaRPr lang="fa-IR" sz="2400" dirty="0">
              <a:latin typeface="Arial" pitchFamily="34" charset="0"/>
              <a:cs typeface="B Mitra" pitchFamily="2" charset="-78"/>
            </a:endParaRPr>
          </a:p>
          <a:p>
            <a:pPr marL="457200" indent="-457200" algn="justLow">
              <a:lnSpc>
                <a:spcPct val="150000"/>
              </a:lnSpc>
              <a:buFont typeface="+mj-lt"/>
              <a:buAutoNum type="arabicParenR"/>
              <a:defRPr/>
            </a:pPr>
            <a:endParaRPr lang="en-US" sz="2400" dirty="0">
              <a:latin typeface="Arial" pitchFamily="34" charset="0"/>
              <a:cs typeface="B Mitra" pitchFamily="2" charset="-78"/>
            </a:endParaRPr>
          </a:p>
          <a:p>
            <a:pPr marL="457200" indent="-457200" algn="justLow">
              <a:lnSpc>
                <a:spcPct val="150000"/>
              </a:lnSpc>
              <a:buFont typeface="+mj-lt"/>
              <a:buAutoNum type="arabicParenR"/>
              <a:defRPr/>
            </a:pPr>
            <a:endParaRPr lang="en-US" sz="2400" dirty="0">
              <a:latin typeface="Arial" pitchFamily="34" charset="0"/>
              <a:cs typeface="B Mitra" pitchFamily="2" charset="-78"/>
            </a:endParaRPr>
          </a:p>
          <a:p>
            <a:pPr marL="457200" indent="-457200" algn="justLow">
              <a:lnSpc>
                <a:spcPct val="150000"/>
              </a:lnSpc>
              <a:buFont typeface="+mj-lt"/>
              <a:buAutoNum type="arabicParenR"/>
              <a:defRPr/>
            </a:pPr>
            <a:endParaRPr lang="en-US" sz="2400" dirty="0">
              <a:latin typeface="Arial" pitchFamily="34" charset="0"/>
              <a:cs typeface="B Mitra" pitchFamily="2" charset="-78"/>
            </a:endParaRPr>
          </a:p>
          <a:p>
            <a:pPr algn="justLow">
              <a:lnSpc>
                <a:spcPct val="150000"/>
              </a:lnSpc>
              <a:defRPr/>
            </a:pPr>
            <a:endParaRPr lang="fa-IR" sz="2400" dirty="0">
              <a:latin typeface="Arial" pitchFamily="34" charset="0"/>
              <a:cs typeface="B Mitra" pitchFamily="2" charset="-78"/>
            </a:endParaRPr>
          </a:p>
          <a:p>
            <a:pPr algn="justLow">
              <a:lnSpc>
                <a:spcPct val="150000"/>
              </a:lnSpc>
              <a:defRPr/>
            </a:pPr>
            <a:endParaRPr lang="fa-IR" sz="2400" dirty="0">
              <a:latin typeface="Arial" pitchFamily="34" charset="0"/>
              <a:cs typeface="B Mitra" pitchFamily="2" charset="-78"/>
            </a:endParaRPr>
          </a:p>
          <a:p>
            <a:pPr algn="justLow">
              <a:lnSpc>
                <a:spcPct val="150000"/>
              </a:lnSpc>
              <a:defRPr/>
            </a:pPr>
            <a:endParaRPr lang="en-US" sz="2400" dirty="0">
              <a:latin typeface="Arial" pitchFamily="34" charset="0"/>
              <a:cs typeface="B Mitra" pitchFamily="2" charset="-78"/>
            </a:endParaRPr>
          </a:p>
        </p:txBody>
      </p:sp>
      <p:sp>
        <p:nvSpPr>
          <p:cNvPr id="21509" name="Slide Number Placeholder 5"/>
          <p:cNvSpPr>
            <a:spLocks noGrp="1"/>
          </p:cNvSpPr>
          <p:nvPr>
            <p:ph type="sldNum" sz="quarter" idx="12"/>
          </p:nvPr>
        </p:nvSpPr>
        <p:spPr bwMode="auto">
          <a:noFill/>
          <a:ln>
            <a:miter lim="800000"/>
            <a:headEnd/>
            <a:tailEnd/>
          </a:ln>
        </p:spPr>
        <p:txBody>
          <a:bodyPr wrap="square" lIns="91440" tIns="45720" rIns="91440" bIns="45720" numCol="1" anchorCtr="0" compatLnSpc="1">
            <a:prstTxWarp prst="textNoShape">
              <a:avLst/>
            </a:prstTxWarp>
          </a:bodyPr>
          <a:lstStyle/>
          <a:p>
            <a:fld id="{F64E4EDC-58AA-43A8-A700-6C1E8FA19A2D}" type="slidenum">
              <a:rPr lang="ar-SA" smtClean="0"/>
              <a:pPr/>
              <a:t>33</a:t>
            </a:fld>
            <a:endParaRPr lang="en-US" smtClean="0"/>
          </a:p>
        </p:txBody>
      </p:sp>
      <p:graphicFrame>
        <p:nvGraphicFramePr>
          <p:cNvPr id="58373" name="Object 5"/>
          <p:cNvGraphicFramePr>
            <a:graphicFrameLocks noChangeAspect="1"/>
          </p:cNvGraphicFramePr>
          <p:nvPr/>
        </p:nvGraphicFramePr>
        <p:xfrm>
          <a:off x="1981200" y="4038600"/>
          <a:ext cx="2719387" cy="1471613"/>
        </p:xfrm>
        <a:graphic>
          <a:graphicData uri="http://schemas.openxmlformats.org/presentationml/2006/ole">
            <p:oleObj spid="_x0000_s46082" name="Equation" r:id="rId3" imgW="1307880" imgH="6346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Effect transition="in" filter="box(in)">
                                      <p:cBhvr>
                                        <p:cTn id="7" dur="500"/>
                                        <p:tgtEl>
                                          <p:spTgt spid="5734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58373"/>
                                        </p:tgtEl>
                                        <p:attrNameLst>
                                          <p:attrName>style.visibility</p:attrName>
                                        </p:attrNameLst>
                                      </p:cBhvr>
                                      <p:to>
                                        <p:strVal val="visible"/>
                                      </p:to>
                                    </p:set>
                                    <p:anim calcmode="lin" valueType="num">
                                      <p:cBhvr additive="base">
                                        <p:cTn id="12" dur="500" fill="hold"/>
                                        <p:tgtEl>
                                          <p:spTgt spid="58373"/>
                                        </p:tgtEl>
                                        <p:attrNameLst>
                                          <p:attrName>ppt_x</p:attrName>
                                        </p:attrNameLst>
                                      </p:cBhvr>
                                      <p:tavLst>
                                        <p:tav tm="0">
                                          <p:val>
                                            <p:strVal val="#ppt_x"/>
                                          </p:val>
                                        </p:tav>
                                        <p:tav tm="100000">
                                          <p:val>
                                            <p:strVal val="#ppt_x"/>
                                          </p:val>
                                        </p:tav>
                                      </p:tavLst>
                                    </p:anim>
                                    <p:anim calcmode="lin" valueType="num">
                                      <p:cBhvr additive="base">
                                        <p:cTn id="13" dur="500" fill="hold"/>
                                        <p:tgtEl>
                                          <p:spTgt spid="5837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علامت های رایج برای پارامترها و آماره ها</a:t>
            </a:r>
            <a:endParaRPr lang="en-US" dirty="0">
              <a:cs typeface="B Mitra" pitchFamily="2" charset="-78"/>
            </a:endParaRPr>
          </a:p>
        </p:txBody>
      </p:sp>
      <p:graphicFrame>
        <p:nvGraphicFramePr>
          <p:cNvPr id="4" name="Content Placeholder 3"/>
          <p:cNvGraphicFramePr>
            <a:graphicFrameLocks noGrp="1"/>
          </p:cNvGraphicFramePr>
          <p:nvPr>
            <p:ph idx="1"/>
          </p:nvPr>
        </p:nvGraphicFramePr>
        <p:xfrm>
          <a:off x="457200" y="1600200"/>
          <a:ext cx="8229600" cy="3429000"/>
        </p:xfrm>
        <a:graphic>
          <a:graphicData uri="http://schemas.openxmlformats.org/drawingml/2006/table">
            <a:tbl>
              <a:tblPr firstRow="1" bandRow="1">
                <a:tableStyleId>{5C22544A-7EE6-4342-B048-85BDC9FD1C3A}</a:tableStyleId>
              </a:tblPr>
              <a:tblGrid>
                <a:gridCol w="2743200"/>
                <a:gridCol w="2743200"/>
                <a:gridCol w="2743200"/>
              </a:tblGrid>
              <a:tr h="495677">
                <a:tc>
                  <a:txBody>
                    <a:bodyPr/>
                    <a:lstStyle/>
                    <a:p>
                      <a:pPr algn="ctr"/>
                      <a:r>
                        <a:rPr lang="fa-IR" dirty="0" smtClean="0">
                          <a:cs typeface="B Mitra" pitchFamily="2" charset="-78"/>
                        </a:rPr>
                        <a:t>کمیت مرکزی یا پراکندگی</a:t>
                      </a:r>
                      <a:endParaRPr lang="en-US" dirty="0">
                        <a:cs typeface="B Mitra" pitchFamily="2" charset="-78"/>
                      </a:endParaRPr>
                    </a:p>
                  </a:txBody>
                  <a:tcPr/>
                </a:tc>
                <a:tc>
                  <a:txBody>
                    <a:bodyPr/>
                    <a:lstStyle/>
                    <a:p>
                      <a:pPr algn="ctr"/>
                      <a:r>
                        <a:rPr lang="fa-IR" dirty="0" smtClean="0">
                          <a:cs typeface="B Mitra" pitchFamily="2" charset="-78"/>
                        </a:rPr>
                        <a:t>علامت پارامتر</a:t>
                      </a:r>
                      <a:endParaRPr lang="en-US" dirty="0">
                        <a:cs typeface="B Mitra" pitchFamily="2" charset="-78"/>
                      </a:endParaRPr>
                    </a:p>
                  </a:txBody>
                  <a:tcPr/>
                </a:tc>
                <a:tc>
                  <a:txBody>
                    <a:bodyPr/>
                    <a:lstStyle/>
                    <a:p>
                      <a:pPr algn="ctr"/>
                      <a:r>
                        <a:rPr lang="fa-IR" dirty="0" smtClean="0">
                          <a:cs typeface="B Mitra" pitchFamily="2" charset="-78"/>
                        </a:rPr>
                        <a:t>علامت آماره</a:t>
                      </a:r>
                      <a:endParaRPr lang="en-US" dirty="0">
                        <a:cs typeface="B Mitra" pitchFamily="2" charset="-78"/>
                      </a:endParaRPr>
                    </a:p>
                  </a:txBody>
                  <a:tcPr/>
                </a:tc>
              </a:tr>
              <a:tr h="624689">
                <a:tc>
                  <a:txBody>
                    <a:bodyPr/>
                    <a:lstStyle/>
                    <a:p>
                      <a:pPr algn="ctr"/>
                      <a:r>
                        <a:rPr lang="fa-IR" sz="2400" dirty="0" smtClean="0">
                          <a:cs typeface="B Mitra" pitchFamily="2" charset="-78"/>
                        </a:rPr>
                        <a:t>میانگین</a:t>
                      </a:r>
                      <a:endParaRPr lang="en-US" sz="2400" dirty="0">
                        <a:cs typeface="B Mitra" pitchFamily="2" charset="-78"/>
                      </a:endParaRPr>
                    </a:p>
                  </a:txBody>
                  <a:tcPr/>
                </a:tc>
                <a:tc>
                  <a:txBody>
                    <a:bodyPr/>
                    <a:lstStyle/>
                    <a:p>
                      <a:pPr algn="ctr"/>
                      <a:r>
                        <a:rPr lang="en-US" sz="2400" dirty="0" smtClean="0"/>
                        <a:t>µ</a:t>
                      </a:r>
                      <a:endParaRPr lang="en-US" sz="2400" dirty="0"/>
                    </a:p>
                  </a:txBody>
                  <a:tcPr/>
                </a:tc>
                <a:tc>
                  <a:txBody>
                    <a:bodyPr/>
                    <a:lstStyle/>
                    <a:p>
                      <a:pPr algn="ctr"/>
                      <a:r>
                        <a:rPr lang="en-US" sz="2400" dirty="0" smtClean="0"/>
                        <a:t>x</a:t>
                      </a:r>
                      <a:endParaRPr lang="en-US" sz="2400" dirty="0"/>
                    </a:p>
                  </a:txBody>
                  <a:tcPr/>
                </a:tc>
              </a:tr>
              <a:tr h="638269">
                <a:tc>
                  <a:txBody>
                    <a:bodyPr/>
                    <a:lstStyle/>
                    <a:p>
                      <a:pPr algn="ctr"/>
                      <a:r>
                        <a:rPr lang="fa-IR" sz="2400" dirty="0" smtClean="0">
                          <a:cs typeface="B Mitra" pitchFamily="2" charset="-78"/>
                        </a:rPr>
                        <a:t>انحراف معیار</a:t>
                      </a:r>
                      <a:endParaRPr lang="en-US" sz="2400" dirty="0">
                        <a:cs typeface="B Mitra" pitchFamily="2" charset="-78"/>
                      </a:endParaRPr>
                    </a:p>
                  </a:txBody>
                  <a:tcPr/>
                </a:tc>
                <a:tc>
                  <a:txBody>
                    <a:bodyPr/>
                    <a:lstStyle/>
                    <a:p>
                      <a:pPr algn="ctr"/>
                      <a:r>
                        <a:rPr lang="el-GR" sz="2400" dirty="0" smtClean="0"/>
                        <a:t>σ</a:t>
                      </a:r>
                      <a:endParaRPr lang="en-US" sz="2400" dirty="0"/>
                    </a:p>
                  </a:txBody>
                  <a:tcPr/>
                </a:tc>
                <a:tc>
                  <a:txBody>
                    <a:bodyPr/>
                    <a:lstStyle/>
                    <a:p>
                      <a:pPr algn="ctr"/>
                      <a:r>
                        <a:rPr lang="en-US" sz="2400" dirty="0" smtClean="0"/>
                        <a:t>s</a:t>
                      </a:r>
                      <a:endParaRPr lang="en-US" sz="2400" dirty="0"/>
                    </a:p>
                  </a:txBody>
                  <a:tcPr/>
                </a:tc>
              </a:tr>
              <a:tr h="603565">
                <a:tc>
                  <a:txBody>
                    <a:bodyPr/>
                    <a:lstStyle/>
                    <a:p>
                      <a:pPr algn="ctr"/>
                      <a:r>
                        <a:rPr lang="fa-IR" sz="2400" dirty="0" smtClean="0">
                          <a:cs typeface="B Mitra" pitchFamily="2" charset="-78"/>
                        </a:rPr>
                        <a:t>واریانس</a:t>
                      </a:r>
                      <a:endParaRPr lang="en-US" sz="2400" dirty="0">
                        <a:cs typeface="B Mitra"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2400" kern="1200" dirty="0" smtClean="0">
                          <a:solidFill>
                            <a:schemeClr val="dk1"/>
                          </a:solidFill>
                          <a:latin typeface="+mn-lt"/>
                          <a:ea typeface="+mn-ea"/>
                          <a:cs typeface="+mn-cs"/>
                        </a:rPr>
                        <a:t>σ</a:t>
                      </a:r>
                      <a:r>
                        <a:rPr lang="fa-IR" sz="2400" kern="1200" baseline="30000" dirty="0" smtClean="0">
                          <a:solidFill>
                            <a:schemeClr val="dk1"/>
                          </a:solidFill>
                          <a:latin typeface="+mn-lt"/>
                          <a:ea typeface="+mn-ea"/>
                          <a:cs typeface="+mn-cs"/>
                        </a:rPr>
                        <a:t>2</a:t>
                      </a:r>
                      <a:endParaRPr lang="en-US" sz="16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2400" kern="1200" dirty="0" smtClean="0">
                          <a:solidFill>
                            <a:schemeClr val="dk1"/>
                          </a:solidFill>
                          <a:latin typeface="+mn-lt"/>
                          <a:ea typeface="+mn-ea"/>
                          <a:cs typeface="+mn-cs"/>
                        </a:rPr>
                        <a:t>S</a:t>
                      </a:r>
                      <a:r>
                        <a:rPr lang="en-US" sz="2400" kern="1200" baseline="30000" dirty="0" smtClean="0">
                          <a:solidFill>
                            <a:schemeClr val="dk1"/>
                          </a:solidFill>
                          <a:latin typeface="+mn-lt"/>
                          <a:ea typeface="+mn-ea"/>
                          <a:cs typeface="+mn-cs"/>
                        </a:rPr>
                        <a:t>2</a:t>
                      </a:r>
                      <a:endParaRPr lang="en-US" sz="2400" dirty="0"/>
                    </a:p>
                  </a:txBody>
                  <a:tcPr/>
                </a:tc>
              </a:tr>
              <a:tr h="488887">
                <a:tc>
                  <a:txBody>
                    <a:bodyPr/>
                    <a:lstStyle/>
                    <a:p>
                      <a:pPr algn="ctr"/>
                      <a:r>
                        <a:rPr lang="fa-IR" sz="2400" dirty="0" smtClean="0">
                          <a:cs typeface="B Mitra" pitchFamily="2" charset="-78"/>
                        </a:rPr>
                        <a:t>همبستگی</a:t>
                      </a:r>
                      <a:endParaRPr lang="en-US" sz="2400" dirty="0">
                        <a:cs typeface="B Mitra" pitchFamily="2" charset="-78"/>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l-GR" sz="2400" kern="1200" dirty="0" smtClean="0">
                          <a:solidFill>
                            <a:schemeClr val="dk1"/>
                          </a:solidFill>
                          <a:latin typeface="+mn-lt"/>
                          <a:ea typeface="+mn-ea"/>
                          <a:cs typeface="+mn-cs"/>
                        </a:rPr>
                        <a:t>ρ</a:t>
                      </a:r>
                      <a:endParaRPr lang="en-US" sz="2400" kern="1200" dirty="0" smtClean="0">
                        <a:solidFill>
                          <a:schemeClr val="dk1"/>
                        </a:solidFill>
                        <a:latin typeface="+mn-lt"/>
                        <a:ea typeface="+mn-ea"/>
                        <a:cs typeface="+mn-cs"/>
                      </a:endParaRPr>
                    </a:p>
                  </a:txBody>
                  <a:tcPr/>
                </a:tc>
                <a:tc>
                  <a:txBody>
                    <a:bodyPr/>
                    <a:lstStyle/>
                    <a:p>
                      <a:pPr algn="ctr"/>
                      <a:r>
                        <a:rPr lang="en-US" sz="2400" dirty="0" smtClean="0"/>
                        <a:t>r</a:t>
                      </a:r>
                      <a:endParaRPr lang="en-US" sz="2400" dirty="0"/>
                    </a:p>
                  </a:txBody>
                  <a:tcPr/>
                </a:tc>
              </a:tr>
              <a:tr h="577913">
                <a:tc>
                  <a:txBody>
                    <a:bodyPr/>
                    <a:lstStyle/>
                    <a:p>
                      <a:pPr algn="ctr"/>
                      <a:r>
                        <a:rPr lang="fa-IR" sz="2400" dirty="0" smtClean="0">
                          <a:cs typeface="B Mitra" pitchFamily="2" charset="-78"/>
                        </a:rPr>
                        <a:t>نسبت</a:t>
                      </a:r>
                      <a:endParaRPr lang="en-US" sz="2400" dirty="0">
                        <a:cs typeface="B Mitra" pitchFamily="2" charset="-78"/>
                      </a:endParaRPr>
                    </a:p>
                  </a:txBody>
                  <a:tcPr/>
                </a:tc>
                <a:tc>
                  <a:txBody>
                    <a:bodyPr/>
                    <a:lstStyle/>
                    <a:p>
                      <a:pPr marL="0" algn="ctr" defTabSz="914400" rtl="0" eaLnBrk="1" latinLnBrk="0" hangingPunct="1"/>
                      <a:r>
                        <a:rPr lang="el-GR" sz="2400" kern="1200" dirty="0" smtClean="0">
                          <a:solidFill>
                            <a:schemeClr val="dk1"/>
                          </a:solidFill>
                          <a:latin typeface="+mn-lt"/>
                          <a:ea typeface="+mn-ea"/>
                          <a:cs typeface="+mn-cs"/>
                        </a:rPr>
                        <a:t>π</a:t>
                      </a:r>
                      <a:endParaRPr lang="en-US" sz="2400" kern="1200" dirty="0" smtClean="0">
                        <a:solidFill>
                          <a:schemeClr val="dk1"/>
                        </a:solidFill>
                        <a:latin typeface="+mn-lt"/>
                        <a:ea typeface="+mn-ea"/>
                        <a:cs typeface="+mn-cs"/>
                      </a:endParaRPr>
                    </a:p>
                  </a:txBody>
                  <a:tcPr/>
                </a:tc>
                <a:tc>
                  <a:txBody>
                    <a:bodyPr/>
                    <a:lstStyle/>
                    <a:p>
                      <a:pPr algn="ctr"/>
                      <a:r>
                        <a:rPr lang="en-US" sz="2400" dirty="0" smtClean="0"/>
                        <a:t>p</a:t>
                      </a:r>
                      <a:endParaRPr lang="en-US" sz="2400" dirty="0"/>
                    </a:p>
                  </a:txBody>
                  <a:tcPr/>
                </a:tc>
              </a:tr>
            </a:tbl>
          </a:graphicData>
        </a:graphic>
      </p:graphicFrame>
      <p:cxnSp>
        <p:nvCxnSpPr>
          <p:cNvPr id="11" name="Straight Connector 10"/>
          <p:cNvCxnSpPr/>
          <p:nvPr/>
        </p:nvCxnSpPr>
        <p:spPr>
          <a:xfrm>
            <a:off x="7239000" y="2209800"/>
            <a:ext cx="15240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 name="Slide Number Placeholder 4"/>
          <p:cNvSpPr>
            <a:spLocks noGrp="1"/>
          </p:cNvSpPr>
          <p:nvPr>
            <p:ph type="sldNum" sz="quarter" idx="12"/>
          </p:nvPr>
        </p:nvSpPr>
        <p:spPr/>
        <p:txBody>
          <a:bodyPr/>
          <a:lstStyle/>
          <a:p>
            <a:fld id="{50018AB0-34EA-4236-BA98-B71C6AA6E17A}" type="slidenum">
              <a:rPr lang="en-US" smtClean="0"/>
              <a:pPr/>
              <a:t>4</a:t>
            </a:fld>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dirty="0" smtClean="0">
                <a:cs typeface="B Mitra" pitchFamily="2" charset="-78"/>
              </a:rPr>
              <a:t>مفهوم متغیر تصادفی</a:t>
            </a:r>
            <a:endParaRPr lang="en-US" dirty="0">
              <a:cs typeface="B Mitra" pitchFamily="2" charset="-78"/>
            </a:endParaRPr>
          </a:p>
        </p:txBody>
      </p:sp>
      <p:sp>
        <p:nvSpPr>
          <p:cNvPr id="3" name="Content Placeholder 2"/>
          <p:cNvSpPr>
            <a:spLocks noGrp="1"/>
          </p:cNvSpPr>
          <p:nvPr>
            <p:ph idx="1"/>
          </p:nvPr>
        </p:nvSpPr>
        <p:spPr/>
        <p:txBody>
          <a:bodyPr/>
          <a:lstStyle/>
          <a:p>
            <a:pPr algn="r" rtl="1"/>
            <a:r>
              <a:rPr lang="fa-IR" b="1" dirty="0" smtClean="0">
                <a:solidFill>
                  <a:srgbClr val="FF0000"/>
                </a:solidFill>
                <a:cs typeface="B Mitra" pitchFamily="2" charset="-78"/>
              </a:rPr>
              <a:t>متغیر(</a:t>
            </a:r>
            <a:r>
              <a:rPr lang="en-US" b="1" dirty="0" smtClean="0">
                <a:solidFill>
                  <a:srgbClr val="FF0000"/>
                </a:solidFill>
                <a:cs typeface="B Mitra" pitchFamily="2" charset="-78"/>
              </a:rPr>
              <a:t>variable</a:t>
            </a:r>
            <a:r>
              <a:rPr lang="fa-IR" b="1" dirty="0" smtClean="0">
                <a:solidFill>
                  <a:srgbClr val="FF0000"/>
                </a:solidFill>
                <a:cs typeface="B Mitra" pitchFamily="2" charset="-78"/>
              </a:rPr>
              <a:t>):</a:t>
            </a:r>
            <a:r>
              <a:rPr lang="fa-IR" dirty="0" smtClean="0">
                <a:cs typeface="B Mitra" pitchFamily="2" charset="-78"/>
              </a:rPr>
              <a:t> به ویژگی یا خصوصیت مورد نظر در مطالعه که از یک شیئ (آزمودنی)  تا شیئ دیگر تفاوت می کند متغیر می گویند. </a:t>
            </a:r>
          </a:p>
          <a:p>
            <a:pPr lvl="1" algn="r" rtl="1"/>
            <a:r>
              <a:rPr lang="fa-IR" dirty="0" smtClean="0">
                <a:solidFill>
                  <a:srgbClr val="FF0000"/>
                </a:solidFill>
                <a:cs typeface="B Mitra" pitchFamily="2" charset="-78"/>
              </a:rPr>
              <a:t>مثال: گروه های خونی  </a:t>
            </a:r>
            <a:r>
              <a:rPr lang="en-US" dirty="0" smtClean="0">
                <a:solidFill>
                  <a:srgbClr val="FF0000"/>
                </a:solidFill>
                <a:cs typeface="B Mitra" pitchFamily="2" charset="-78"/>
              </a:rPr>
              <a:t>A</a:t>
            </a:r>
            <a:r>
              <a:rPr lang="fa-IR" dirty="0" smtClean="0">
                <a:solidFill>
                  <a:srgbClr val="FF0000"/>
                </a:solidFill>
                <a:cs typeface="B Mitra" pitchFamily="2" charset="-78"/>
              </a:rPr>
              <a:t>، </a:t>
            </a:r>
            <a:r>
              <a:rPr lang="en-US" dirty="0" smtClean="0">
                <a:solidFill>
                  <a:srgbClr val="FF0000"/>
                </a:solidFill>
                <a:cs typeface="B Mitra" pitchFamily="2" charset="-78"/>
              </a:rPr>
              <a:t>B</a:t>
            </a:r>
            <a:r>
              <a:rPr lang="fa-IR" dirty="0" smtClean="0">
                <a:solidFill>
                  <a:srgbClr val="FF0000"/>
                </a:solidFill>
                <a:cs typeface="B Mitra" pitchFamily="2" charset="-78"/>
              </a:rPr>
              <a:t> ،</a:t>
            </a:r>
            <a:r>
              <a:rPr lang="en-US" dirty="0" smtClean="0">
                <a:solidFill>
                  <a:srgbClr val="FF0000"/>
                </a:solidFill>
                <a:cs typeface="B Mitra" pitchFamily="2" charset="-78"/>
              </a:rPr>
              <a:t>AB</a:t>
            </a:r>
            <a:r>
              <a:rPr lang="fa-IR" dirty="0" smtClean="0">
                <a:solidFill>
                  <a:srgbClr val="FF0000"/>
                </a:solidFill>
                <a:cs typeface="B Mitra" pitchFamily="2" charset="-78"/>
              </a:rPr>
              <a:t> و</a:t>
            </a:r>
            <a:r>
              <a:rPr lang="en-US" dirty="0">
                <a:solidFill>
                  <a:srgbClr val="FF0000"/>
                </a:solidFill>
                <a:cs typeface="B Mitra" pitchFamily="2" charset="-78"/>
              </a:rPr>
              <a:t> </a:t>
            </a:r>
            <a:r>
              <a:rPr lang="en-US" dirty="0" smtClean="0">
                <a:solidFill>
                  <a:srgbClr val="FF0000"/>
                </a:solidFill>
                <a:cs typeface="B Mitra" pitchFamily="2" charset="-78"/>
              </a:rPr>
              <a:t>O</a:t>
            </a:r>
            <a:endParaRPr lang="fa-IR" dirty="0" smtClean="0">
              <a:solidFill>
                <a:srgbClr val="FF0000"/>
              </a:solidFill>
              <a:cs typeface="B Mitra" pitchFamily="2" charset="-78"/>
            </a:endParaRPr>
          </a:p>
          <a:p>
            <a:pPr lvl="1" algn="r" rtl="1">
              <a:buNone/>
            </a:pPr>
            <a:endParaRPr lang="fa-IR" dirty="0" smtClean="0">
              <a:solidFill>
                <a:srgbClr val="FF0000"/>
              </a:solidFill>
              <a:cs typeface="B Mitra" pitchFamily="2" charset="-78"/>
            </a:endParaRPr>
          </a:p>
          <a:p>
            <a:pPr algn="r" rtl="1"/>
            <a:r>
              <a:rPr lang="fa-IR" b="1" dirty="0" smtClean="0">
                <a:solidFill>
                  <a:srgbClr val="FF0000"/>
                </a:solidFill>
                <a:cs typeface="B Mitra" pitchFamily="2" charset="-78"/>
              </a:rPr>
              <a:t>متغیر تصادفی (</a:t>
            </a:r>
            <a:r>
              <a:rPr lang="en-US" b="1" dirty="0" smtClean="0">
                <a:solidFill>
                  <a:srgbClr val="FF0000"/>
                </a:solidFill>
                <a:cs typeface="B Mitra" pitchFamily="2" charset="-78"/>
              </a:rPr>
              <a:t>Random variable</a:t>
            </a:r>
            <a:r>
              <a:rPr lang="fa-IR" b="1" dirty="0" smtClean="0">
                <a:solidFill>
                  <a:srgbClr val="FF0000"/>
                </a:solidFill>
                <a:cs typeface="B Mitra" pitchFamily="2" charset="-78"/>
              </a:rPr>
              <a:t>): </a:t>
            </a:r>
            <a:r>
              <a:rPr lang="fa-IR" dirty="0" smtClean="0">
                <a:cs typeface="B Mitra" pitchFamily="2" charset="-78"/>
              </a:rPr>
              <a:t>به متغیری در مطالعه گفته می شود که افراد آن به طور تصادفی از یک جامعه بزرگ انتخاب شده اند. </a:t>
            </a:r>
          </a:p>
          <a:p>
            <a:pPr lvl="1" algn="r" rtl="1"/>
            <a:r>
              <a:rPr lang="fa-IR" dirty="0" smtClean="0">
                <a:solidFill>
                  <a:srgbClr val="FF0000"/>
                </a:solidFill>
                <a:cs typeface="B Mitra" pitchFamily="2" charset="-78"/>
              </a:rPr>
              <a:t>مثال:گروه های خونی در یک نمونه تصادفی از جمعیت</a:t>
            </a:r>
          </a:p>
          <a:p>
            <a:pPr algn="r" rtl="1"/>
            <a:endParaRPr lang="en-US" dirty="0"/>
          </a:p>
        </p:txBody>
      </p:sp>
      <p:sp>
        <p:nvSpPr>
          <p:cNvPr id="4" name="Slide Number Placeholder 3"/>
          <p:cNvSpPr>
            <a:spLocks noGrp="1"/>
          </p:cNvSpPr>
          <p:nvPr>
            <p:ph type="sldNum" sz="quarter" idx="12"/>
          </p:nvPr>
        </p:nvSpPr>
        <p:spPr/>
        <p:txBody>
          <a:bodyPr/>
          <a:lstStyle/>
          <a:p>
            <a:fld id="{50018AB0-34EA-4236-BA98-B71C6AA6E17A}" type="slidenum">
              <a:rPr lang="en-US" smtClean="0"/>
              <a:pPr/>
              <a:t>5</a:t>
            </a:fld>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مفهوم  توزیع احتمالات</a:t>
            </a:r>
            <a:endParaRPr lang="en-US" dirty="0">
              <a:cs typeface="B Mitra" pitchFamily="2" charset="-78"/>
            </a:endParaRPr>
          </a:p>
        </p:txBody>
      </p:sp>
      <p:sp>
        <p:nvSpPr>
          <p:cNvPr id="3" name="Content Placeholder 2"/>
          <p:cNvSpPr>
            <a:spLocks noGrp="1"/>
          </p:cNvSpPr>
          <p:nvPr>
            <p:ph idx="1"/>
          </p:nvPr>
        </p:nvSpPr>
        <p:spPr/>
        <p:txBody>
          <a:bodyPr/>
          <a:lstStyle/>
          <a:p>
            <a:pPr algn="r" rtl="1"/>
            <a:r>
              <a:rPr lang="fa-IR" dirty="0" smtClean="0">
                <a:cs typeface="B Mitra" pitchFamily="2" charset="-78"/>
              </a:rPr>
              <a:t>اگر یک متغیر تصادفی بتواند </a:t>
            </a:r>
            <a:r>
              <a:rPr lang="fa-IR" dirty="0" smtClean="0">
                <a:cs typeface="B Mitra" pitchFamily="2" charset="-78"/>
              </a:rPr>
              <a:t>مقادیر(یا شرایط) </a:t>
            </a:r>
            <a:r>
              <a:rPr lang="fa-IR" dirty="0" smtClean="0">
                <a:cs typeface="B Mitra" pitchFamily="2" charset="-78"/>
              </a:rPr>
              <a:t>مختلف </a:t>
            </a:r>
            <a:r>
              <a:rPr lang="en-US" dirty="0" smtClean="0">
                <a:cs typeface="B Mitra" pitchFamily="2" charset="-78"/>
              </a:rPr>
              <a:t>x</a:t>
            </a:r>
            <a:r>
              <a:rPr lang="fa-IR" dirty="0" smtClean="0">
                <a:cs typeface="B Mitra" pitchFamily="2" charset="-78"/>
              </a:rPr>
              <a:t> را قبول کند، می توان احتمال هریک از این مقادیر را در یک توزیع فراوانی به نام توزیع احتمالات (</a:t>
            </a:r>
            <a:r>
              <a:rPr lang="en-US" dirty="0" smtClean="0">
                <a:cs typeface="B Mitra" pitchFamily="2" charset="-78"/>
              </a:rPr>
              <a:t>Probability distribution</a:t>
            </a:r>
            <a:r>
              <a:rPr lang="fa-IR" dirty="0" smtClean="0">
                <a:cs typeface="B Mitra" pitchFamily="2" charset="-78"/>
              </a:rPr>
              <a:t>) خلاصه کرد.</a:t>
            </a:r>
          </a:p>
          <a:p>
            <a:pPr algn="r" rtl="1"/>
            <a:r>
              <a:rPr lang="fa-IR" dirty="0" smtClean="0">
                <a:cs typeface="B Mitra" pitchFamily="2" charset="-78"/>
              </a:rPr>
              <a:t>مثال: توزیع احتمالات گروه های خونی </a:t>
            </a:r>
          </a:p>
          <a:p>
            <a:pPr algn="r" rtl="1">
              <a:buNone/>
            </a:pPr>
            <a:r>
              <a:rPr lang="fa-IR" dirty="0" smtClean="0"/>
              <a:t> </a:t>
            </a:r>
            <a:endParaRPr lang="en-US" dirty="0"/>
          </a:p>
        </p:txBody>
      </p:sp>
      <p:graphicFrame>
        <p:nvGraphicFramePr>
          <p:cNvPr id="4" name="Table 3"/>
          <p:cNvGraphicFramePr>
            <a:graphicFrameLocks noGrp="1"/>
          </p:cNvGraphicFramePr>
          <p:nvPr/>
        </p:nvGraphicFramePr>
        <p:xfrm>
          <a:off x="1600200" y="3886200"/>
          <a:ext cx="4724400" cy="2225040"/>
        </p:xfrm>
        <a:graphic>
          <a:graphicData uri="http://schemas.openxmlformats.org/drawingml/2006/table">
            <a:tbl>
              <a:tblPr firstRow="1" bandRow="1">
                <a:tableStyleId>{5C22544A-7EE6-4342-B048-85BDC9FD1C3A}</a:tableStyleId>
              </a:tblPr>
              <a:tblGrid>
                <a:gridCol w="1600200"/>
                <a:gridCol w="3124200"/>
              </a:tblGrid>
              <a:tr h="370840">
                <a:tc>
                  <a:txBody>
                    <a:bodyPr/>
                    <a:lstStyle/>
                    <a:p>
                      <a:pPr algn="ctr" rtl="1"/>
                      <a:r>
                        <a:rPr lang="fa-IR" dirty="0" smtClean="0"/>
                        <a:t>احتمال </a:t>
                      </a:r>
                      <a:endParaRPr lang="en-US" dirty="0"/>
                    </a:p>
                  </a:txBody>
                  <a:tcPr/>
                </a:tc>
                <a:tc>
                  <a:txBody>
                    <a:bodyPr/>
                    <a:lstStyle/>
                    <a:p>
                      <a:pPr algn="ctr" rtl="1"/>
                      <a:r>
                        <a:rPr lang="fa-IR" dirty="0" smtClean="0"/>
                        <a:t>گروه خونی</a:t>
                      </a:r>
                      <a:endParaRPr lang="en-US" dirty="0"/>
                    </a:p>
                  </a:txBody>
                  <a:tcPr/>
                </a:tc>
              </a:tr>
              <a:tr h="370840">
                <a:tc>
                  <a:txBody>
                    <a:bodyPr/>
                    <a:lstStyle/>
                    <a:p>
                      <a:pPr algn="ctr"/>
                      <a:r>
                        <a:rPr lang="fa-IR" dirty="0" smtClean="0"/>
                        <a:t>0.42</a:t>
                      </a:r>
                      <a:endParaRPr lang="en-US" dirty="0"/>
                    </a:p>
                  </a:txBody>
                  <a:tcPr/>
                </a:tc>
                <a:tc>
                  <a:txBody>
                    <a:bodyPr/>
                    <a:lstStyle/>
                    <a:p>
                      <a:pPr algn="ctr"/>
                      <a:r>
                        <a:rPr lang="en-US" dirty="0" smtClean="0"/>
                        <a:t>O</a:t>
                      </a:r>
                      <a:endParaRPr lang="en-US" dirty="0"/>
                    </a:p>
                  </a:txBody>
                  <a:tcPr/>
                </a:tc>
              </a:tr>
              <a:tr h="370840">
                <a:tc>
                  <a:txBody>
                    <a:bodyPr/>
                    <a:lstStyle/>
                    <a:p>
                      <a:pPr algn="ctr"/>
                      <a:r>
                        <a:rPr lang="fa-IR" dirty="0" smtClean="0"/>
                        <a:t>0.43</a:t>
                      </a:r>
                      <a:endParaRPr lang="en-US" dirty="0"/>
                    </a:p>
                  </a:txBody>
                  <a:tcPr/>
                </a:tc>
                <a:tc>
                  <a:txBody>
                    <a:bodyPr/>
                    <a:lstStyle/>
                    <a:p>
                      <a:pPr algn="ctr"/>
                      <a:r>
                        <a:rPr lang="en-US" dirty="0" smtClean="0"/>
                        <a:t>A</a:t>
                      </a:r>
                      <a:endParaRPr lang="en-US" dirty="0"/>
                    </a:p>
                  </a:txBody>
                  <a:tcPr/>
                </a:tc>
              </a:tr>
              <a:tr h="370840">
                <a:tc>
                  <a:txBody>
                    <a:bodyPr/>
                    <a:lstStyle/>
                    <a:p>
                      <a:pPr algn="ctr"/>
                      <a:r>
                        <a:rPr lang="fa-IR" dirty="0" smtClean="0"/>
                        <a:t>0.11</a:t>
                      </a:r>
                      <a:endParaRPr lang="en-US" dirty="0"/>
                    </a:p>
                  </a:txBody>
                  <a:tcPr/>
                </a:tc>
                <a:tc>
                  <a:txBody>
                    <a:bodyPr/>
                    <a:lstStyle/>
                    <a:p>
                      <a:pPr algn="ctr"/>
                      <a:r>
                        <a:rPr lang="en-US" dirty="0" smtClean="0"/>
                        <a:t>B</a:t>
                      </a:r>
                      <a:endParaRPr lang="en-US" dirty="0"/>
                    </a:p>
                  </a:txBody>
                  <a:tcPr/>
                </a:tc>
              </a:tr>
              <a:tr h="370840">
                <a:tc>
                  <a:txBody>
                    <a:bodyPr/>
                    <a:lstStyle/>
                    <a:p>
                      <a:pPr algn="ctr"/>
                      <a:r>
                        <a:rPr lang="fa-IR" dirty="0" smtClean="0"/>
                        <a:t>0.04</a:t>
                      </a:r>
                      <a:endParaRPr lang="en-US" dirty="0"/>
                    </a:p>
                  </a:txBody>
                  <a:tcPr/>
                </a:tc>
                <a:tc>
                  <a:txBody>
                    <a:bodyPr/>
                    <a:lstStyle/>
                    <a:p>
                      <a:pPr algn="ctr"/>
                      <a:r>
                        <a:rPr lang="en-US" dirty="0" smtClean="0"/>
                        <a:t>AB</a:t>
                      </a:r>
                      <a:endParaRPr lang="en-US" dirty="0"/>
                    </a:p>
                  </a:txBody>
                  <a:tcPr/>
                </a:tc>
              </a:tr>
              <a:tr h="370840">
                <a:tc>
                  <a:txBody>
                    <a:bodyPr/>
                    <a:lstStyle/>
                    <a:p>
                      <a:pPr algn="ctr"/>
                      <a:r>
                        <a:rPr lang="fa-IR" dirty="0" smtClean="0"/>
                        <a:t>1.00</a:t>
                      </a:r>
                      <a:endParaRPr lang="en-US" dirty="0"/>
                    </a:p>
                  </a:txBody>
                  <a:tcPr/>
                </a:tc>
                <a:tc>
                  <a:txBody>
                    <a:bodyPr/>
                    <a:lstStyle/>
                    <a:p>
                      <a:pPr algn="ctr"/>
                      <a:r>
                        <a:rPr lang="fa-IR" dirty="0" smtClean="0"/>
                        <a:t>همه گروه های خونی</a:t>
                      </a:r>
                      <a:endParaRPr lang="en-US" dirty="0"/>
                    </a:p>
                  </a:txBody>
                  <a:tcPr/>
                </a:tc>
              </a:tr>
            </a:tbl>
          </a:graphicData>
        </a:graphic>
      </p:graphicFrame>
      <p:sp>
        <p:nvSpPr>
          <p:cNvPr id="5" name="Slide Number Placeholder 4"/>
          <p:cNvSpPr>
            <a:spLocks noGrp="1"/>
          </p:cNvSpPr>
          <p:nvPr>
            <p:ph type="sldNum" sz="quarter" idx="12"/>
          </p:nvPr>
        </p:nvSpPr>
        <p:spPr/>
        <p:txBody>
          <a:bodyPr/>
          <a:lstStyle/>
          <a:p>
            <a:fld id="{50018AB0-34EA-4236-BA98-B71C6AA6E17A}" type="slidenum">
              <a:rPr lang="en-US" smtClean="0"/>
              <a:pPr/>
              <a:t>6</a:t>
            </a:fld>
            <a:endParaRPr lang="en-US"/>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مفهوم توزیع نظری (تابع) احتمال</a:t>
            </a:r>
            <a:endParaRPr lang="en-US" dirty="0">
              <a:cs typeface="B Mitra" pitchFamily="2" charset="-78"/>
            </a:endParaRPr>
          </a:p>
        </p:txBody>
      </p:sp>
      <p:sp>
        <p:nvSpPr>
          <p:cNvPr id="3" name="Content Placeholder 2"/>
          <p:cNvSpPr>
            <a:spLocks noGrp="1"/>
          </p:cNvSpPr>
          <p:nvPr>
            <p:ph idx="1"/>
          </p:nvPr>
        </p:nvSpPr>
        <p:spPr/>
        <p:txBody>
          <a:bodyPr/>
          <a:lstStyle/>
          <a:p>
            <a:pPr algn="r" rtl="1"/>
            <a:r>
              <a:rPr lang="fa-IR" dirty="0" smtClean="0">
                <a:cs typeface="B Mitra" pitchFamily="2" charset="-78"/>
              </a:rPr>
              <a:t>وقتی با کمک تابع (فرمول) ریاضی یک توزیع به طور دقیق تعریف می شود ، به آن توزیع نظری (یا تابع) احتمال گفته می شود. </a:t>
            </a:r>
          </a:p>
          <a:p>
            <a:pPr algn="r" rtl="1"/>
            <a:endParaRPr lang="fa-IR" dirty="0" smtClean="0">
              <a:cs typeface="B Mitra" pitchFamily="2" charset="-78"/>
            </a:endParaRPr>
          </a:p>
          <a:p>
            <a:pPr algn="r" rtl="1"/>
            <a:r>
              <a:rPr lang="fa-IR" dirty="0" smtClean="0">
                <a:solidFill>
                  <a:srgbClr val="FF0000"/>
                </a:solidFill>
                <a:cs typeface="B Mitra" pitchFamily="2" charset="-78"/>
              </a:rPr>
              <a:t>با توجه به متغیر ، دو دسته توزیع نظری احتمال قابل تعریف است:</a:t>
            </a:r>
          </a:p>
          <a:p>
            <a:pPr lvl="1" algn="r" rtl="1">
              <a:buNone/>
            </a:pPr>
            <a:r>
              <a:rPr lang="fa-IR" dirty="0" smtClean="0">
                <a:solidFill>
                  <a:srgbClr val="FF0000"/>
                </a:solidFill>
                <a:cs typeface="B Mitra" pitchFamily="2" charset="-78"/>
              </a:rPr>
              <a:t>الف) توزیع با متغیرگسسته (مثل دو جمله ای و پوآسون)</a:t>
            </a:r>
          </a:p>
          <a:p>
            <a:pPr lvl="1" algn="r" rtl="1">
              <a:buNone/>
            </a:pPr>
            <a:r>
              <a:rPr lang="fa-IR" dirty="0" smtClean="0">
                <a:solidFill>
                  <a:srgbClr val="FF0000"/>
                </a:solidFill>
                <a:cs typeface="B Mitra" pitchFamily="2" charset="-78"/>
              </a:rPr>
              <a:t>ب) توزیع با متغیر پیوسته (توزیع نرمال) </a:t>
            </a:r>
            <a:endParaRPr lang="en-US" dirty="0">
              <a:solidFill>
                <a:srgbClr val="FF0000"/>
              </a:solidFill>
              <a:cs typeface="B Mitra" pitchFamily="2" charset="-78"/>
            </a:endParaRPr>
          </a:p>
        </p:txBody>
      </p:sp>
      <p:sp>
        <p:nvSpPr>
          <p:cNvPr id="4" name="Slide Number Placeholder 3"/>
          <p:cNvSpPr>
            <a:spLocks noGrp="1"/>
          </p:cNvSpPr>
          <p:nvPr>
            <p:ph type="sldNum" sz="quarter" idx="12"/>
          </p:nvPr>
        </p:nvSpPr>
        <p:spPr/>
        <p:txBody>
          <a:bodyPr/>
          <a:lstStyle/>
          <a:p>
            <a:fld id="{50018AB0-34EA-4236-BA98-B71C6AA6E17A}" type="slidenum">
              <a:rPr lang="en-US" smtClean="0"/>
              <a:pPr/>
              <a:t>7</a:t>
            </a:fld>
            <a:endParaRPr lang="en-US"/>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مشخص کننده ها (یا پارامترهای) توزیع</a:t>
            </a:r>
            <a:endParaRPr lang="en-US" dirty="0">
              <a:cs typeface="B Mitra" pitchFamily="2" charset="-78"/>
            </a:endParaRPr>
          </a:p>
        </p:txBody>
      </p:sp>
      <p:sp>
        <p:nvSpPr>
          <p:cNvPr id="3" name="Content Placeholder 2"/>
          <p:cNvSpPr>
            <a:spLocks noGrp="1"/>
          </p:cNvSpPr>
          <p:nvPr>
            <p:ph idx="1"/>
          </p:nvPr>
        </p:nvSpPr>
        <p:spPr>
          <a:xfrm>
            <a:off x="609600" y="1600200"/>
            <a:ext cx="8077200" cy="4525963"/>
          </a:xfrm>
        </p:spPr>
        <p:txBody>
          <a:bodyPr/>
          <a:lstStyle/>
          <a:p>
            <a:pPr algn="r" rtl="1"/>
            <a:r>
              <a:rPr lang="fa-IR" dirty="0" smtClean="0">
                <a:cs typeface="B Mitra" pitchFamily="2" charset="-78"/>
              </a:rPr>
              <a:t>مشخص کننده ها (یا پارامترهای) توزیع به مقادیرثابتی گفته می شوند که تنها با اطلاع از آنها می توانیم یک توزیع (یا تابع ) احتمال را به دقت تعریف (یا منحنی آن را ترسیم) نماییم. </a:t>
            </a:r>
          </a:p>
          <a:p>
            <a:pPr algn="r" rtl="1"/>
            <a:r>
              <a:rPr lang="fa-IR" dirty="0" smtClean="0">
                <a:cs typeface="B Mitra" pitchFamily="2" charset="-78"/>
              </a:rPr>
              <a:t>با تغییر در هریک از پارامترهای توزیع تعریف (یا شکل منحنی ) آن تغییر می کند.</a:t>
            </a:r>
          </a:p>
          <a:p>
            <a:pPr algn="r" rtl="1">
              <a:buNone/>
            </a:pPr>
            <a:endParaRPr lang="fa-IR" dirty="0" smtClean="0">
              <a:cs typeface="B Mitra" pitchFamily="2" charset="-78"/>
            </a:endParaRPr>
          </a:p>
          <a:p>
            <a:pPr algn="ctr" rtl="1">
              <a:buNone/>
            </a:pPr>
            <a:r>
              <a:rPr lang="fa-IR" sz="2800" b="1" dirty="0" smtClean="0">
                <a:solidFill>
                  <a:srgbClr val="FF0000"/>
                </a:solidFill>
                <a:cs typeface="B Mitra" pitchFamily="2" charset="-78"/>
              </a:rPr>
              <a:t>در ادامه توزیع نرمال (و نیز توزیع تی) بیشتر  معرفی خواهند شد.</a:t>
            </a:r>
          </a:p>
          <a:p>
            <a:pPr algn="r" rtl="1">
              <a:buNone/>
            </a:pPr>
            <a:endParaRPr lang="en-US" dirty="0"/>
          </a:p>
        </p:txBody>
      </p:sp>
      <p:sp>
        <p:nvSpPr>
          <p:cNvPr id="4" name="Slide Number Placeholder 3"/>
          <p:cNvSpPr>
            <a:spLocks noGrp="1"/>
          </p:cNvSpPr>
          <p:nvPr>
            <p:ph type="sldNum" sz="quarter" idx="12"/>
          </p:nvPr>
        </p:nvSpPr>
        <p:spPr/>
        <p:txBody>
          <a:bodyPr/>
          <a:lstStyle/>
          <a:p>
            <a:fld id="{50018AB0-34EA-4236-BA98-B71C6AA6E17A}" type="slidenum">
              <a:rPr lang="en-US" smtClean="0"/>
              <a:pPr/>
              <a:t>8</a:t>
            </a:fld>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cs typeface="B Mitra" pitchFamily="2" charset="-78"/>
              </a:rPr>
              <a:t>توزیع نرمال (گاوسی)</a:t>
            </a:r>
            <a:endParaRPr lang="en-US" dirty="0">
              <a:cs typeface="B Mitra" pitchFamily="2" charset="-78"/>
            </a:endParaRPr>
          </a:p>
        </p:txBody>
      </p:sp>
      <p:sp>
        <p:nvSpPr>
          <p:cNvPr id="3" name="Content Placeholder 2"/>
          <p:cNvSpPr>
            <a:spLocks noGrp="1"/>
          </p:cNvSpPr>
          <p:nvPr>
            <p:ph idx="1"/>
          </p:nvPr>
        </p:nvSpPr>
        <p:spPr>
          <a:xfrm>
            <a:off x="457200" y="1905000"/>
            <a:ext cx="8229600" cy="4525963"/>
          </a:xfrm>
        </p:spPr>
        <p:txBody>
          <a:bodyPr>
            <a:normAutofit/>
          </a:bodyPr>
          <a:lstStyle/>
          <a:p>
            <a:pPr algn="r" rtl="1"/>
            <a:r>
              <a:rPr lang="fa-IR" dirty="0" smtClean="0">
                <a:cs typeface="B Mitra" pitchFamily="2" charset="-78"/>
              </a:rPr>
              <a:t>برای اولین بار در سال 1733 توسط آبراهام </a:t>
            </a:r>
            <a:r>
              <a:rPr lang="fa-IR" dirty="0" smtClean="0">
                <a:cs typeface="B Mitra" pitchFamily="2" charset="-78"/>
              </a:rPr>
              <a:t>دموئیور </a:t>
            </a:r>
            <a:r>
              <a:rPr lang="fa-IR" dirty="0" smtClean="0">
                <a:cs typeface="B Mitra" pitchFamily="2" charset="-78"/>
              </a:rPr>
              <a:t>فرانسوی کشف و معرفی شد.</a:t>
            </a:r>
          </a:p>
          <a:p>
            <a:pPr algn="r" rtl="1"/>
            <a:r>
              <a:rPr lang="fa-IR" dirty="0" smtClean="0">
                <a:cs typeface="B Mitra" pitchFamily="2" charset="-78"/>
              </a:rPr>
              <a:t>سپس لاپلاس فرانسوی و گاوس آلمانی مشترکا اصول علمی آن را </a:t>
            </a:r>
            <a:r>
              <a:rPr lang="fa-IR" dirty="0" smtClean="0">
                <a:cs typeface="B Mitra" pitchFamily="2" charset="-78"/>
              </a:rPr>
              <a:t>توضیح دادند.</a:t>
            </a:r>
          </a:p>
          <a:p>
            <a:pPr algn="r" rtl="1">
              <a:buNone/>
            </a:pPr>
            <a:endParaRPr lang="fa-IR" dirty="0" smtClean="0">
              <a:cs typeface="B Mitra" pitchFamily="2" charset="-78"/>
            </a:endParaRPr>
          </a:p>
          <a:p>
            <a:pPr algn="ctr" rtl="1">
              <a:buNone/>
            </a:pPr>
            <a:r>
              <a:rPr lang="fa-IR" b="1" dirty="0" smtClean="0">
                <a:solidFill>
                  <a:srgbClr val="FF0000"/>
                </a:solidFill>
                <a:cs typeface="B Mitra" pitchFamily="2" charset="-78"/>
              </a:rPr>
              <a:t>توزیع نرمال یک تابع احتمال از نوع پیوسته بوده و و دارای دو پارامتر  µ و</a:t>
            </a:r>
            <a:r>
              <a:rPr lang="el-GR" b="1" dirty="0" smtClean="0">
                <a:solidFill>
                  <a:srgbClr val="FF0000"/>
                </a:solidFill>
                <a:cs typeface="B Mitra" pitchFamily="2" charset="-78"/>
              </a:rPr>
              <a:t>σ</a:t>
            </a:r>
            <a:r>
              <a:rPr lang="fa-IR" b="1" dirty="0" smtClean="0">
                <a:solidFill>
                  <a:srgbClr val="FF0000"/>
                </a:solidFill>
                <a:cs typeface="B Mitra" pitchFamily="2" charset="-78"/>
              </a:rPr>
              <a:t> است.</a:t>
            </a:r>
          </a:p>
          <a:p>
            <a:pPr algn="r" rtl="1"/>
            <a:endParaRPr lang="en-US" dirty="0"/>
          </a:p>
        </p:txBody>
      </p:sp>
      <p:sp>
        <p:nvSpPr>
          <p:cNvPr id="4" name="Slide Number Placeholder 3"/>
          <p:cNvSpPr>
            <a:spLocks noGrp="1"/>
          </p:cNvSpPr>
          <p:nvPr>
            <p:ph type="sldNum" sz="quarter" idx="12"/>
          </p:nvPr>
        </p:nvSpPr>
        <p:spPr/>
        <p:txBody>
          <a:bodyPr/>
          <a:lstStyle/>
          <a:p>
            <a:fld id="{50018AB0-34EA-4236-BA98-B71C6AA6E17A}" type="slidenum">
              <a:rPr lang="en-US" smtClean="0"/>
              <a:pPr/>
              <a:t>9</a:t>
            </a:fld>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253</TotalTime>
  <Words>2028</Words>
  <Application>Microsoft Office PowerPoint</Application>
  <PresentationFormat>On-screen Show (4:3)</PresentationFormat>
  <Paragraphs>241</Paragraphs>
  <Slides>33</Slides>
  <Notes>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33</vt:i4>
      </vt:variant>
    </vt:vector>
  </HeadingPairs>
  <TitlesOfParts>
    <vt:vector size="36" baseType="lpstr">
      <vt:lpstr>Office Theme</vt:lpstr>
      <vt:lpstr>Equation</vt:lpstr>
      <vt:lpstr>Document</vt:lpstr>
      <vt:lpstr>آشنایی با مفهوم توزیع احتمال با تاکید بر معرفی توزیع نرمال  </vt:lpstr>
      <vt:lpstr>مفهوم نمونه،جامعه آماری و جمعیت هدف</vt:lpstr>
      <vt:lpstr>مفهوم پارامتر و آماره</vt:lpstr>
      <vt:lpstr>علامت های رایج برای پارامترها و آماره ها</vt:lpstr>
      <vt:lpstr>مفهوم متغیر تصادفی</vt:lpstr>
      <vt:lpstr>مفهوم  توزیع احتمالات</vt:lpstr>
      <vt:lpstr>مفهوم توزیع نظری (تابع) احتمال</vt:lpstr>
      <vt:lpstr>مشخص کننده ها (یا پارامترهای) توزیع</vt:lpstr>
      <vt:lpstr>توزیع نرمال (گاوسی)</vt:lpstr>
      <vt:lpstr>منحنی توزیع نرمال </vt:lpstr>
      <vt:lpstr>منحنی توزیع نرمال(ادامه)</vt:lpstr>
      <vt:lpstr>Slide 12</vt:lpstr>
      <vt:lpstr>Normal curves: (μ=0, σ2=1) and (μ=5, σ2=1) </vt:lpstr>
      <vt:lpstr>Normal curves: (μ=0, σ2=1) and (μ=0, σ2=2)</vt:lpstr>
      <vt:lpstr>Normal curves: (μ=0, σ2=1) and (μ=2, σ2=0.25)</vt:lpstr>
      <vt:lpstr>The standard normal curve:  μ=0, and σ2=1 </vt:lpstr>
      <vt:lpstr>توزيع نرمال استاندارد </vt:lpstr>
      <vt:lpstr>Slide 18</vt:lpstr>
      <vt:lpstr>Slide 19</vt:lpstr>
      <vt:lpstr>مثال</vt:lpstr>
      <vt:lpstr>Slide 21</vt:lpstr>
      <vt:lpstr>مثال</vt:lpstr>
      <vt:lpstr>تی توزیع</vt:lpstr>
      <vt:lpstr>t خواص توزیع </vt:lpstr>
      <vt:lpstr>Student’s t Distribution</vt:lpstr>
      <vt:lpstr>Slide 26</vt:lpstr>
      <vt:lpstr>تی (ادامه) توزیع</vt:lpstr>
      <vt:lpstr>Slide 28</vt:lpstr>
      <vt:lpstr>Slide 29</vt:lpstr>
      <vt:lpstr>Slide 30</vt:lpstr>
      <vt:lpstr>آزمون فرضیه مساوی بودن واریانس دو جامعه (آزمون لون)</vt:lpstr>
      <vt:lpstr>Slide 32</vt:lpstr>
      <vt:lpstr>Slide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Majid</dc:creator>
  <cp:lastModifiedBy>Majid</cp:lastModifiedBy>
  <cp:revision>77</cp:revision>
  <dcterms:created xsi:type="dcterms:W3CDTF">2017-11-05T18:32:16Z</dcterms:created>
  <dcterms:modified xsi:type="dcterms:W3CDTF">2017-11-05T23:16:32Z</dcterms:modified>
</cp:coreProperties>
</file>